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5" r:id="rId5"/>
    <p:sldId id="282" r:id="rId6"/>
    <p:sldId id="286" r:id="rId7"/>
    <p:sldId id="259" r:id="rId8"/>
    <p:sldId id="276" r:id="rId9"/>
    <p:sldId id="277" r:id="rId10"/>
    <p:sldId id="280" r:id="rId11"/>
    <p:sldId id="279" r:id="rId12"/>
    <p:sldId id="283" r:id="rId13"/>
    <p:sldId id="284" r:id="rId14"/>
    <p:sldId id="285" r:id="rId15"/>
    <p:sldId id="281" r:id="rId16"/>
    <p:sldId id="270" r:id="rId17"/>
    <p:sldId id="271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A"/>
    <a:srgbClr val="F6D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Tyle\Incode%20Uploads%20-Downloads\Budget%20Fund%20listing%20for%202024-25%20Proposed%202%20-%202024-2025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Sheet3!$A$15:$A$20</cx:f>
        <cx:lvl ptCount="6">
          <cx:pt idx="0">Capital Improvements</cx:pt>
          <cx:pt idx="1">Enterprise </cx:pt>
          <cx:pt idx="2">Fiduciary</cx:pt>
          <cx:pt idx="3">General Fund </cx:pt>
          <cx:pt idx="4">Internal Service</cx:pt>
          <cx:pt idx="5">Special Revenue</cx:pt>
        </cx:lvl>
      </cx:strDim>
      <cx:numDim type="size">
        <cx:f>Sheet3!$B$15:$B$20</cx:f>
        <cx:lvl ptCount="6" formatCode="_(* #,##0.00_);_(* \(#,##0.00\);_(* &quot;-&quot;??_);_(@_)">
          <cx:pt idx="0">19164823</cx:pt>
          <cx:pt idx="1">18132792</cx:pt>
          <cx:pt idx="2">325908</cx:pt>
          <cx:pt idx="3">23098618</cx:pt>
          <cx:pt idx="4">2202515</cx:pt>
          <cx:pt idx="5">3432676</cx:pt>
        </cx:lvl>
      </cx:numDim>
    </cx:data>
    <cx:data id="1">
      <cx:strDim type="cat">
        <cx:f>Sheet3!$A$15:$A$20</cx:f>
        <cx:lvl ptCount="6">
          <cx:pt idx="0">Capital Improvements</cx:pt>
          <cx:pt idx="1">Enterprise </cx:pt>
          <cx:pt idx="2">Fiduciary</cx:pt>
          <cx:pt idx="3">General Fund </cx:pt>
          <cx:pt idx="4">Internal Service</cx:pt>
          <cx:pt idx="5">Special Revenue</cx:pt>
        </cx:lvl>
      </cx:strDim>
      <cx:numDim type="size">
        <cx:f>Sheet3!$C$15:$C$20</cx:f>
        <cx:lvl ptCount="6" formatCode="0%">
          <cx:pt idx="0">0.28881244050016958</cx:pt>
          <cx:pt idx="1">0.27325981098818136</cx:pt>
          <cx:pt idx="2">0.004911409036155944</cx:pt>
          <cx:pt idx="3">0.34809443514094268</cx:pt>
          <cx:pt idx="4">0.03319173531569955</cx:pt>
          <cx:pt idx="5">0.051730169018850851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400" b="0" i="0" u="none" strike="noStrike" baseline="0" dirty="0">
            <a:solidFill>
              <a:sysClr val="windowText" lastClr="000000">
                <a:lumMod val="65000"/>
                <a:lumOff val="35000"/>
              </a:sysClr>
            </a:solidFill>
            <a:latin typeface="Calibri"/>
          </a:endParaRPr>
        </a:p>
      </cx:txPr>
    </cx:title>
    <cx:plotArea>
      <cx:plotAreaRegion>
        <cx:series layoutId="treemap" uniqueId="{F9679C8E-B704-4B92-9307-48049F00BFC8}" formatIdx="0">
          <cx:dataPt idx="3">
            <cx:spPr>
              <a:solidFill>
                <a:srgbClr val="7030A0"/>
              </a:solidFill>
            </cx:spPr>
          </cx:dataPt>
          <cx:dataPt idx="4">
            <cx:spPr>
              <a:solidFill>
                <a:srgbClr val="FFC000">
                  <a:lumMod val="60000"/>
                  <a:lumOff val="40000"/>
                </a:srgbClr>
              </a:solidFill>
            </cx:spPr>
          </cx:dataPt>
          <cx:dataLabels pos="inEnd">
            <cx:spPr>
              <a:solidFill>
                <a:schemeClr val="bg1"/>
              </a:solidFill>
              <a:ln>
                <a:noFill/>
              </a:ln>
            </cx:spPr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bg1"/>
                    </a:solidFill>
                  </a:defRPr>
                </a:pPr>
                <a:endParaRPr lang="en-US" sz="1400" b="1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1" value="0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Capital Improvements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General Fund 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Internal Service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Special Revenue</a:t>
                  </a:r>
                </a:p>
              </cx:txPr>
            </cx:dataLabel>
          </cx:dataLabels>
          <cx:dataId val="0"/>
          <cx:layoutPr>
            <cx:parentLabelLayout val="overlapping"/>
          </cx:layoutPr>
        </cx:series>
        <cx:series layoutId="treemap" hidden="1" uniqueId="{94475A11-3682-4AF0-9E87-0500B375D174}" formatIdx="1">
          <cx:dataLabels pos="inEnd">
            <cx:visibility seriesName="0" categoryName="1" value="0"/>
          </cx:dataLabels>
          <cx:dataId val="1"/>
          <cx:layoutPr>
            <cx:parentLabelLayout val="overlapping"/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4491-1C0C-48DE-B9E6-5F8CD0AFE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E3048-9641-42C1-8F36-A99B9E7B4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AF395-9C55-4DAE-BE1C-4520D3FF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A72D-25AE-4040-9F81-1DC002A2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A404E-CC11-4724-B9B4-232416CB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F7E5-CE41-446B-AD79-CFA06D58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0B705-847C-4471-AB65-BED72EFA7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E047-8EDC-4A23-BC53-E8514C8B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79F87-3DEC-4013-B897-E3BC6A14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D615-3EF0-476E-BFC7-59689D0F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7E1BA-BE2B-48D6-8234-4533D71F4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7F72D-B74E-428A-B362-D06D5B19C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3FD33-F164-42B1-AD6E-45CBA660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D0C7-2C4B-4A78-A849-FF657E9D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52A4-2A92-412F-89D5-A94BD0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7E2D-51F6-43F6-89DF-8F423E62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A7506-C29E-4F24-8870-A37C248A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B8506-4A5E-410A-BE71-A244530F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18764-0D88-4C8E-9F40-52ADF618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020D-20DF-468A-A843-D61828C3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4EA2-74F4-473C-B0D9-8FB2846D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67BB-B87A-4F01-A9A5-F232106C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78D1-0466-4AD8-A45F-6479344B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3F31-BFBB-44C7-8BB6-59CEF665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F951-0E3A-4FB2-B9A3-B4540F19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DAFA-E9C0-4A0E-B64D-5AB05FC3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EAB22-84CE-4B5D-B359-372B7B15A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DE548-265B-4CF8-8B28-08C3E76DE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08C31-4F9D-4506-9E13-1B7736AF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51910-0382-44F4-A269-C8A8B7F5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D1D69-3CC0-46A8-B343-3B54BE1C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41AC-5BD9-4C30-A250-763C58DF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62544-46BA-4659-B2F3-B087B31E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436C9-95C0-47BB-9014-61DA6566A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E7B97-C6B2-4B26-BBBB-C85A1FC82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6A347-FC91-4F90-AC97-43142FA29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3ECA8-1A95-4FCF-B510-E905CF09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142CE-2BC4-47CB-8390-FFACFB6F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AA9FC-2D88-4D41-81B5-EA4B0CF1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9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D2F2-64D5-4DD4-BA03-675B9160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D4EA1-7A99-4FC7-BA93-97F211C8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EFE35-E2AB-463F-A567-AE1C6444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C89FB-619C-47E6-96A5-876C7EC5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5F562-4F3E-4C36-BA58-879A1D91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7C7EE-3040-4B7E-8A65-F7ED7D09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D749D-2ABC-49D4-8B77-5F1861B9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7B2E-7F82-4AD1-853B-CCFE8F2A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A025A-6FCA-40D7-B46C-980B40C7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CE137-621A-41A7-9246-7355AA60B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0BF21-1A51-41B3-945D-BEC71A23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06D1A-290E-4F5B-886D-2621B4FA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D8B7-DD9C-40A2-832B-2D16B4A2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4467-3E2A-4D68-8BC9-EBBA923F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89C30-B961-42D9-AF71-4AC235FA5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BB141-25D0-438D-84B2-A73671DC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6128D-7F41-4EB9-9B08-48926170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A6C52-4E3F-4A5C-9A4D-0A461E1F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6273D-BE1A-4288-B1F8-918B417D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E1725-2E47-4679-A892-EDE52E5D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BE9E0-DEAD-462E-9F63-14D824F50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9DE8A-5721-421B-86E6-34BA1D727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87D9-0ABD-4DDF-81D8-A19009CF9DB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9B6B7-9BD8-4348-BD5F-FB7813F6A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89BA-5DFD-49AF-9BC9-CE4E22AA8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D696-9DD8-4A95-A944-967F0460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pixabay.com/en/update-upgrade-renew-improve-167235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s://svgsilh.com/image/1887191.html" TargetMode="External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4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s://freepngimg.com/png/70861-icons-money-bag-computer-coin-bag,-icon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85458-play-toy-puzzle-jigsaw-puzzles-photography-stoc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15.png"/><Relationship Id="rId18" Type="http://schemas.openxmlformats.org/officeDocument/2006/relationships/hyperlink" Target="https://en.wikipedia.org/wiki/Timeline_of_LinkedIn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hyperlink" Target="https://freepngimg.com/png/65512-like-icons-signal-vectors-computer-facebook-icon" TargetMode="External"/><Relationship Id="rId17" Type="http://schemas.openxmlformats.org/officeDocument/2006/relationships/image" Target="../media/image53.png"/><Relationship Id="rId2" Type="http://schemas.openxmlformats.org/officeDocument/2006/relationships/image" Target="../media/image1.jpeg"/><Relationship Id="rId16" Type="http://schemas.openxmlformats.org/officeDocument/2006/relationships/hyperlink" Target="https://pixabay.com/fr/twitter-tweet-oiseau-de-twitter-312464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14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hyperlink" Target="https://commons.wikimedia.org/wiki/File:Instagram_icon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heckered-flag-race-start-finish-297809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freepngimg.com/png/26861-finish-lin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Instagram_icon.png" TargetMode="External"/><Relationship Id="rId13" Type="http://schemas.openxmlformats.org/officeDocument/2006/relationships/hyperlink" Target="https://svgsilh.com/2196f3/image/1294885.html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65512-like-icons-signal-vectors-computer-facebook-icon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hyperlink" Target="https://www.franklindowntownpartnership.org/2019/" TargetMode="External"/><Relationship Id="rId10" Type="http://schemas.openxmlformats.org/officeDocument/2006/relationships/hyperlink" Target="https://openclipart.org/detail/77347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microsoft.com/office/2007/relationships/hdphoto" Target="../media/hdphoto3.wdp"/><Relationship Id="rId3" Type="http://schemas.microsoft.com/office/2014/relationships/chartEx" Target="../charts/chartEx1.xml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hyperlink" Target="https://freepngimg.com/png/70861-icons-money-bag-computer-coin-bag,-icon" TargetMode="External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svg"/><Relationship Id="rId10" Type="http://schemas.openxmlformats.org/officeDocument/2006/relationships/hyperlink" Target="https://freepngimg.com/png/70861-icons-money-bag-computer-coin-bag,-icon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update-upgrade-renew-improve-1672356/" TargetMode="Externa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update-upgrade-renew-improve-167235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update-upgrade-renew-improve-1672356/" TargetMode="Externa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-125334" y="-210602"/>
            <a:ext cx="12599071" cy="7426388"/>
          </a:xfrm>
          <a:prstGeom prst="rect">
            <a:avLst/>
          </a:prstGeom>
          <a:solidFill>
            <a:schemeClr val="bg2">
              <a:lumMod val="9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1692612" y="-1610242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4241734" y="-441519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CA07F4-8112-4CC4-809F-7B6CEC155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5" y="866915"/>
            <a:ext cx="1683597" cy="1677862"/>
          </a:xfrm>
          <a:prstGeom prst="ellipse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6094460" y="-419293"/>
            <a:ext cx="491532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82A56-1B28-4C65-9429-C1631C292C25}"/>
              </a:ext>
            </a:extLst>
          </p:cNvPr>
          <p:cNvSpPr txBox="1"/>
          <p:nvPr/>
        </p:nvSpPr>
        <p:spPr>
          <a:xfrm>
            <a:off x="2830616" y="6028942"/>
            <a:ext cx="6687457" cy="65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01ABBA38-4C00-4130-9637-84EF5DECD90F}"/>
              </a:ext>
            </a:extLst>
          </p:cNvPr>
          <p:cNvSpPr/>
          <p:nvPr/>
        </p:nvSpPr>
        <p:spPr>
          <a:xfrm>
            <a:off x="-55739" y="2788816"/>
            <a:ext cx="12303478" cy="4068913"/>
          </a:xfrm>
          <a:prstGeom prst="flowChartManualInput">
            <a:avLst/>
          </a:prstGeom>
          <a:solidFill>
            <a:schemeClr val="bg1"/>
          </a:solidFill>
          <a:ln>
            <a:solidFill>
              <a:srgbClr val="F8F9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2836A8-C13A-4958-BA3F-D0DBBA5D3657}"/>
              </a:ext>
            </a:extLst>
          </p:cNvPr>
          <p:cNvSpPr txBox="1"/>
          <p:nvPr/>
        </p:nvSpPr>
        <p:spPr>
          <a:xfrm>
            <a:off x="7481565" y="5029760"/>
            <a:ext cx="4392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Budget Study Session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623CF-9563-408B-9621-2616162FA6F8}"/>
              </a:ext>
            </a:extLst>
          </p:cNvPr>
          <p:cNvSpPr txBox="1"/>
          <p:nvPr/>
        </p:nvSpPr>
        <p:spPr>
          <a:xfrm>
            <a:off x="5952290" y="3711385"/>
            <a:ext cx="6719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City of Brawley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6E03F0-499A-4647-A635-3DF4CE009B33}"/>
              </a:ext>
            </a:extLst>
          </p:cNvPr>
          <p:cNvSpPr txBox="1"/>
          <p:nvPr/>
        </p:nvSpPr>
        <p:spPr>
          <a:xfrm>
            <a:off x="7025993" y="4592704"/>
            <a:ext cx="46490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C000"/>
                </a:solidFill>
              </a:rPr>
              <a:t>FY24-25 Proposed Budget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 flipV="1">
            <a:off x="877436" y="6322549"/>
            <a:ext cx="11240956" cy="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C8A9FB-BBE2-418A-8154-A65F74FAD541}"/>
              </a:ext>
            </a:extLst>
          </p:cNvPr>
          <p:cNvSpPr txBox="1"/>
          <p:nvPr/>
        </p:nvSpPr>
        <p:spPr>
          <a:xfrm>
            <a:off x="10599440" y="6375087"/>
            <a:ext cx="1369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June  4,2024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7917445-5EDA-4BFE-8B5E-BD53F63E5D26}"/>
              </a:ext>
            </a:extLst>
          </p:cNvPr>
          <p:cNvSpPr/>
          <p:nvPr/>
        </p:nvSpPr>
        <p:spPr>
          <a:xfrm rot="5400000">
            <a:off x="282641" y="2973535"/>
            <a:ext cx="2879728" cy="3562131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48024" y="2674405"/>
            <a:ext cx="5193613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1124360" y="3697292"/>
            <a:ext cx="831479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FB253881-72E6-4278-94F9-A372252C54F3}"/>
              </a:ext>
            </a:extLst>
          </p:cNvPr>
          <p:cNvSpPr/>
          <p:nvPr/>
        </p:nvSpPr>
        <p:spPr>
          <a:xfrm rot="16200000">
            <a:off x="6622997" y="-2254269"/>
            <a:ext cx="3935837" cy="72021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23FA52-5274-4E2C-ADF3-7A9959F82081}"/>
              </a:ext>
            </a:extLst>
          </p:cNvPr>
          <p:cNvSpPr/>
          <p:nvPr/>
        </p:nvSpPr>
        <p:spPr>
          <a:xfrm rot="19456664">
            <a:off x="5184189" y="787059"/>
            <a:ext cx="7273523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6AA264-AA27-4B34-B6C9-A08939786E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52" b="92179" l="3340" r="92579">
                        <a14:foregroundMark x1="5937" y1="29795" x2="5937" y2="29795"/>
                        <a14:foregroundMark x1="3340" y1="28305" x2="3340" y2="28305"/>
                        <a14:foregroundMark x1="51763" y1="8752" x2="51763" y2="8752"/>
                        <a14:foregroundMark x1="52505" y1="5773" x2="52505" y2="5773"/>
                        <a14:foregroundMark x1="53247" y1="3538" x2="53247" y2="3538"/>
                        <a14:foregroundMark x1="92764" y1="55866" x2="92764" y2="55866"/>
                        <a14:foregroundMark x1="84601" y1="92179" x2="84601" y2="92179"/>
                        <a14:backgroundMark x1="38404" y1="83985" x2="38404" y2="83985"/>
                        <a14:backgroundMark x1="27273" y1="83985" x2="27273" y2="83985"/>
                        <a14:backgroundMark x1="42857" y1="81006" x2="42857" y2="81006"/>
                        <a14:backgroundMark x1="49536" y1="88454" x2="49536" y2="884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36" y="2973056"/>
            <a:ext cx="3991853" cy="39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-32696" y="-559762"/>
            <a:ext cx="12192000" cy="74263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>
            <a:off x="18086" y="6577479"/>
            <a:ext cx="12155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4934134" y="38064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General Fund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3D834-18F6-4149-863C-B32B1659F76C}"/>
              </a:ext>
            </a:extLst>
          </p:cNvPr>
          <p:cNvSpPr txBox="1"/>
          <p:nvPr/>
        </p:nvSpPr>
        <p:spPr>
          <a:xfrm>
            <a:off x="4936259" y="923332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Poppins" panose="020B0604020202020204" charset="0"/>
              </a:rPr>
              <a:t>          </a:t>
            </a:r>
            <a:r>
              <a:rPr lang="en-US" sz="3200" b="1" dirty="0">
                <a:solidFill>
                  <a:srgbClr val="FF0000"/>
                </a:solidFill>
                <a:cs typeface="Poppins" panose="020B0604020202020204" charset="0"/>
              </a:rPr>
              <a:t>Pending Budget Requests</a:t>
            </a:r>
            <a:r>
              <a:rPr lang="en-US" sz="3200" b="1" dirty="0">
                <a:solidFill>
                  <a:schemeClr val="accent4"/>
                </a:solidFill>
                <a:cs typeface="Poppins" panose="020B0604020202020204" charset="0"/>
              </a:rPr>
              <a:t>               </a:t>
            </a: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5D03533D-D19D-4CCD-B9C3-79E114205600}"/>
              </a:ext>
            </a:extLst>
          </p:cNvPr>
          <p:cNvSpPr/>
          <p:nvPr/>
        </p:nvSpPr>
        <p:spPr>
          <a:xfrm>
            <a:off x="5421072" y="4467178"/>
            <a:ext cx="2127875" cy="10835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City-wide ADA Assessment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$112,288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9C3717BD-D648-4A33-A807-F38ECF0803B0}"/>
              </a:ext>
            </a:extLst>
          </p:cNvPr>
          <p:cNvSpPr/>
          <p:nvPr/>
        </p:nvSpPr>
        <p:spPr>
          <a:xfrm>
            <a:off x="633695" y="2084954"/>
            <a:ext cx="2127875" cy="10256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Dispatcher</a:t>
            </a:r>
          </a:p>
          <a:p>
            <a:pPr marL="342900" indent="-342900" algn="ctr">
              <a:buAutoNum type="arabicParenBoth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FTE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$ 73,887</a:t>
            </a: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9DFACD99-9775-4319-AAEA-46B0C88B1B00}"/>
              </a:ext>
            </a:extLst>
          </p:cNvPr>
          <p:cNvSpPr/>
          <p:nvPr/>
        </p:nvSpPr>
        <p:spPr>
          <a:xfrm>
            <a:off x="2957825" y="3293719"/>
            <a:ext cx="2149277" cy="10338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Police Department Employee Parking lot- pavement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Fiscal Impact  </a:t>
            </a:r>
            <a:r>
              <a:rPr lang="en-US" sz="1200" b="1" dirty="0">
                <a:solidFill>
                  <a:srgbClr val="FF0000"/>
                </a:solidFill>
              </a:rPr>
              <a:t>$104,000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3CED0499-BAA5-46F6-822A-B0EC66E37FC0}"/>
              </a:ext>
            </a:extLst>
          </p:cNvPr>
          <p:cNvSpPr/>
          <p:nvPr/>
        </p:nvSpPr>
        <p:spPr>
          <a:xfrm>
            <a:off x="5379499" y="2114409"/>
            <a:ext cx="2211022" cy="10835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New-  1 Vehicle Lease Engineering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$ 4,847</a:t>
            </a: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CE79B512-8D3C-48D6-855A-D2D23193C940}"/>
              </a:ext>
            </a:extLst>
          </p:cNvPr>
          <p:cNvSpPr/>
          <p:nvPr/>
        </p:nvSpPr>
        <p:spPr>
          <a:xfrm>
            <a:off x="2882820" y="4529407"/>
            <a:ext cx="2258015" cy="10292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New-  2 Vehicle Leases 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Police  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$ 15,573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62050AB4-CB94-4E6C-95FA-B427E4F67857}"/>
              </a:ext>
            </a:extLst>
          </p:cNvPr>
          <p:cNvSpPr/>
          <p:nvPr/>
        </p:nvSpPr>
        <p:spPr>
          <a:xfrm>
            <a:off x="2957825" y="2079972"/>
            <a:ext cx="2185229" cy="10978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Parks Equipment Repair/Replacement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$180,000</a:t>
            </a: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15973CAF-418D-472C-A6CD-4236FFA9F0F9}"/>
              </a:ext>
            </a:extLst>
          </p:cNvPr>
          <p:cNvSpPr/>
          <p:nvPr/>
        </p:nvSpPr>
        <p:spPr>
          <a:xfrm>
            <a:off x="5381798" y="3289000"/>
            <a:ext cx="2211022" cy="10338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New- 1 Vehicle Lease Parks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$ 8,743</a:t>
            </a:r>
          </a:p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F15DFB-99AB-4194-B445-F0A8B15FE8A0}"/>
              </a:ext>
            </a:extLst>
          </p:cNvPr>
          <p:cNvSpPr txBox="1"/>
          <p:nvPr/>
        </p:nvSpPr>
        <p:spPr>
          <a:xfrm>
            <a:off x="8067473" y="2597763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Total Fiscal Impact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Pending Items 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3600" b="1" u="sng" dirty="0">
                <a:solidFill>
                  <a:srgbClr val="FFC000"/>
                </a:solidFill>
              </a:rPr>
              <a:t>$ 104,000</a:t>
            </a:r>
          </a:p>
        </p:txBody>
      </p:sp>
      <p:sp>
        <p:nvSpPr>
          <p:cNvPr id="39" name="Rounded Rectangle 12">
            <a:extLst>
              <a:ext uri="{FF2B5EF4-FFF2-40B4-BE49-F238E27FC236}">
                <a16:creationId xmlns:a16="http://schemas.microsoft.com/office/drawing/2014/main" id="{AE993002-D386-4401-AF79-27AC29734085}"/>
              </a:ext>
            </a:extLst>
          </p:cNvPr>
          <p:cNvSpPr/>
          <p:nvPr/>
        </p:nvSpPr>
        <p:spPr>
          <a:xfrm>
            <a:off x="614826" y="5422328"/>
            <a:ext cx="2119485" cy="10256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PT- Parks General Laborer (&lt;900 hrs.)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$ 15,502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8C5891C0-2591-4F47-8D0E-D042EB880580}"/>
              </a:ext>
            </a:extLst>
          </p:cNvPr>
          <p:cNvSpPr/>
          <p:nvPr/>
        </p:nvSpPr>
        <p:spPr>
          <a:xfrm>
            <a:off x="606436" y="3206231"/>
            <a:ext cx="2127875" cy="10256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Firefighter</a:t>
            </a: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(1) FTE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$ 85,782</a:t>
            </a:r>
          </a:p>
        </p:txBody>
      </p:sp>
      <p:sp>
        <p:nvSpPr>
          <p:cNvPr id="28" name="Rounded Rectangle 12">
            <a:extLst>
              <a:ext uri="{FF2B5EF4-FFF2-40B4-BE49-F238E27FC236}">
                <a16:creationId xmlns:a16="http://schemas.microsoft.com/office/drawing/2014/main" id="{23C233F6-BC71-418B-A1A7-48BAF41416AA}"/>
              </a:ext>
            </a:extLst>
          </p:cNvPr>
          <p:cNvSpPr/>
          <p:nvPr/>
        </p:nvSpPr>
        <p:spPr>
          <a:xfrm>
            <a:off x="614826" y="4298759"/>
            <a:ext cx="2127875" cy="10256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Literacy Clerk</a:t>
            </a:r>
          </a:p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( Grant Funded)</a:t>
            </a:r>
          </a:p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(1) FTE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Fiscal Impact $ 55,372 </a:t>
            </a:r>
          </a:p>
        </p:txBody>
      </p:sp>
      <p:pic>
        <p:nvPicPr>
          <p:cNvPr id="30" name="Picture 29" descr="Request Access | Lifespan Development">
            <a:extLst>
              <a:ext uri="{FF2B5EF4-FFF2-40B4-BE49-F238E27FC236}">
                <a16:creationId xmlns:a16="http://schemas.microsoft.com/office/drawing/2014/main" id="{F0C2D1A6-F4F2-4B2D-B00A-789DD5172F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" b="90000" l="9984" r="89853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40" y="4164730"/>
            <a:ext cx="315495" cy="3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5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-18086" y="0"/>
            <a:ext cx="12192000" cy="74263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>
            <a:off x="18086" y="6577479"/>
            <a:ext cx="12155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4934134" y="38064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General Fund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3D834-18F6-4149-863C-B32B1659F76C}"/>
              </a:ext>
            </a:extLst>
          </p:cNvPr>
          <p:cNvSpPr txBox="1"/>
          <p:nvPr/>
        </p:nvSpPr>
        <p:spPr>
          <a:xfrm>
            <a:off x="4936259" y="923332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Poppins" panose="020B0604020202020204" charset="0"/>
              </a:rPr>
              <a:t>                     </a:t>
            </a:r>
            <a:r>
              <a:rPr lang="en-US" sz="3200" b="1" dirty="0">
                <a:solidFill>
                  <a:schemeClr val="accent4"/>
                </a:solidFill>
                <a:cs typeface="Poppins" panose="020B0604020202020204" charset="0"/>
              </a:rPr>
              <a:t>Reserves Overview              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91A4C2D-FDEE-4BCE-ACD5-175DFC301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93535" y="660524"/>
            <a:ext cx="2111435" cy="1715618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A0EA15F-C9FA-435C-BD3C-A7CC0232D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862520"/>
              </p:ext>
            </p:extLst>
          </p:nvPr>
        </p:nvGraphicFramePr>
        <p:xfrm>
          <a:off x="196685" y="4654712"/>
          <a:ext cx="5399320" cy="12504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2345">
                  <a:extLst>
                    <a:ext uri="{9D8B030D-6E8A-4147-A177-3AD203B41FA5}">
                      <a16:colId xmlns:a16="http://schemas.microsoft.com/office/drawing/2014/main" val="2164305994"/>
                    </a:ext>
                  </a:extLst>
                </a:gridCol>
                <a:gridCol w="1319345">
                  <a:extLst>
                    <a:ext uri="{9D8B030D-6E8A-4147-A177-3AD203B41FA5}">
                      <a16:colId xmlns:a16="http://schemas.microsoft.com/office/drawing/2014/main" val="4002854192"/>
                    </a:ext>
                  </a:extLst>
                </a:gridCol>
                <a:gridCol w="1334412">
                  <a:extLst>
                    <a:ext uri="{9D8B030D-6E8A-4147-A177-3AD203B41FA5}">
                      <a16:colId xmlns:a16="http://schemas.microsoft.com/office/drawing/2014/main" val="2054652489"/>
                    </a:ext>
                  </a:extLst>
                </a:gridCol>
                <a:gridCol w="1153218">
                  <a:extLst>
                    <a:ext uri="{9D8B030D-6E8A-4147-A177-3AD203B41FA5}">
                      <a16:colId xmlns:a16="http://schemas.microsoft.com/office/drawing/2014/main" val="2700786728"/>
                    </a:ext>
                  </a:extLst>
                </a:gridCol>
              </a:tblGrid>
              <a:tr h="27418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RESERVE TARGET CALCULATION - (15% of Expenses)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74941"/>
                  </a:ext>
                </a:extLst>
              </a:tr>
              <a:tr h="288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FY 2024/25 Expenses at Budget Adoption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15% Target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Estimated at 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6-30-2025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Surplus/</a:t>
                      </a: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(Shortfall)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607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$23,098,618                      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$3,464,793                             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$4,531,643                             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$1,066,851         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727599"/>
                  </a:ext>
                </a:extLst>
              </a:tr>
            </a:tbl>
          </a:graphicData>
        </a:graphic>
      </p:graphicFrame>
      <p:sp>
        <p:nvSpPr>
          <p:cNvPr id="33" name="Rounded Rectangle 17">
            <a:extLst>
              <a:ext uri="{FF2B5EF4-FFF2-40B4-BE49-F238E27FC236}">
                <a16:creationId xmlns:a16="http://schemas.microsoft.com/office/drawing/2014/main" id="{5A5E184C-AEF0-44D1-8C18-6DABE728D7AC}"/>
              </a:ext>
            </a:extLst>
          </p:cNvPr>
          <p:cNvSpPr/>
          <p:nvPr/>
        </p:nvSpPr>
        <p:spPr>
          <a:xfrm>
            <a:off x="4477977" y="4932647"/>
            <a:ext cx="1136447" cy="10897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8">
            <a:extLst>
              <a:ext uri="{FF2B5EF4-FFF2-40B4-BE49-F238E27FC236}">
                <a16:creationId xmlns:a16="http://schemas.microsoft.com/office/drawing/2014/main" id="{F18AFA8A-BCEA-4579-BDE4-036847B84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88730"/>
              </p:ext>
            </p:extLst>
          </p:nvPr>
        </p:nvGraphicFramePr>
        <p:xfrm>
          <a:off x="472646" y="2562930"/>
          <a:ext cx="3961331" cy="1451406"/>
        </p:xfrm>
        <a:graphic>
          <a:graphicData uri="http://schemas.openxmlformats.org/drawingml/2006/table">
            <a:tbl>
              <a:tblPr firstRow="1" lastRow="1" bandRow="1">
                <a:tableStyleId>{9D7B26C5-4107-4FEC-AEDC-1716B250A1EF}</a:tableStyleId>
              </a:tblPr>
              <a:tblGrid>
                <a:gridCol w="2370027">
                  <a:extLst>
                    <a:ext uri="{9D8B030D-6E8A-4147-A177-3AD203B41FA5}">
                      <a16:colId xmlns:a16="http://schemas.microsoft.com/office/drawing/2014/main" val="1205572088"/>
                    </a:ext>
                  </a:extLst>
                </a:gridCol>
                <a:gridCol w="1591304">
                  <a:extLst>
                    <a:ext uri="{9D8B030D-6E8A-4147-A177-3AD203B41FA5}">
                      <a16:colId xmlns:a16="http://schemas.microsoft.com/office/drawing/2014/main" val="372702544"/>
                    </a:ext>
                  </a:extLst>
                </a:gridCol>
              </a:tblGrid>
              <a:tr h="2684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Fund Fiscal Overview- Proposed Budget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1551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Revenues 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$22,833,671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02755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Expenses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$23,098,618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39861"/>
                  </a:ext>
                </a:extLst>
              </a:tr>
              <a:tr h="382202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Budget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</a:rPr>
                        <a:t> Surplus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/(Deficit)</a:t>
                      </a:r>
                      <a:endParaRPr lang="en-US" sz="14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( 264,947)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6824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D348648-45DE-48B4-8FE1-8010F8643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589"/>
              </p:ext>
            </p:extLst>
          </p:nvPr>
        </p:nvGraphicFramePr>
        <p:xfrm>
          <a:off x="5707347" y="2217190"/>
          <a:ext cx="6055184" cy="3002280"/>
        </p:xfrm>
        <a:graphic>
          <a:graphicData uri="http://schemas.openxmlformats.org/drawingml/2006/table">
            <a:tbl>
              <a:tblPr firstRow="1" lastRow="1" bandRow="1">
                <a:tableStyleId>{5FD0F851-EC5A-4D38-B0AD-8093EC10F338}</a:tableStyleId>
              </a:tblPr>
              <a:tblGrid>
                <a:gridCol w="2398752">
                  <a:extLst>
                    <a:ext uri="{9D8B030D-6E8A-4147-A177-3AD203B41FA5}">
                      <a16:colId xmlns:a16="http://schemas.microsoft.com/office/drawing/2014/main" val="3293222963"/>
                    </a:ext>
                  </a:extLst>
                </a:gridCol>
                <a:gridCol w="1277113">
                  <a:extLst>
                    <a:ext uri="{9D8B030D-6E8A-4147-A177-3AD203B41FA5}">
                      <a16:colId xmlns:a16="http://schemas.microsoft.com/office/drawing/2014/main" val="4199396514"/>
                    </a:ext>
                  </a:extLst>
                </a:gridCol>
                <a:gridCol w="1290996">
                  <a:extLst>
                    <a:ext uri="{9D8B030D-6E8A-4147-A177-3AD203B41FA5}">
                      <a16:colId xmlns:a16="http://schemas.microsoft.com/office/drawing/2014/main" val="2720984748"/>
                    </a:ext>
                  </a:extLst>
                </a:gridCol>
                <a:gridCol w="1088323">
                  <a:extLst>
                    <a:ext uri="{9D8B030D-6E8A-4147-A177-3AD203B41FA5}">
                      <a16:colId xmlns:a16="http://schemas.microsoft.com/office/drawing/2014/main" val="2746359110"/>
                    </a:ext>
                  </a:extLst>
                </a:gridCol>
              </a:tblGrid>
              <a:tr h="358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Fund Balance Category 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Estimated at  06/30/2024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Anticipated Surplus/Shortfall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Estimated at 06/30/2025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8269826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Non-spendable ( prepaids)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  35,711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35,711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32763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</a:rPr>
                        <a:t>Restricted for Library 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  48,736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            -  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48,736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1495753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Committed to Operational Carryovers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800,000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500,000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97585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Committed to Capital Repl. Reserves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800,000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100,000 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900,000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504475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Public Safety Personnel Reserve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300,000                              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100,000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400,000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16304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Unassigned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4,996,590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(464,947)                               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4,531,643 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565365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FUND BALANCES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$6,981,037 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(264,947) 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Ctr="1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</a:t>
                      </a:r>
                    </a:p>
                    <a:p>
                      <a:pPr algn="just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$ 6,416,090 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Ctr="1"/>
                </a:tc>
                <a:extLst>
                  <a:ext uri="{0D108BD9-81ED-4DB2-BD59-A6C34878D82A}">
                    <a16:rowId xmlns:a16="http://schemas.microsoft.com/office/drawing/2014/main" val="338785667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7523159E-920F-42DA-93A8-BFBBEA68CB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862164" y="5983073"/>
            <a:ext cx="1900367" cy="5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9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F001660-631E-40B2-8C23-967D6F6C8C1B}"/>
              </a:ext>
            </a:extLst>
          </p:cNvPr>
          <p:cNvSpPr/>
          <p:nvPr/>
        </p:nvSpPr>
        <p:spPr>
          <a:xfrm>
            <a:off x="1679338" y="1481829"/>
            <a:ext cx="9717667" cy="3524766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-32696" y="-559762"/>
            <a:ext cx="12192000" cy="74263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>
            <a:off x="18086" y="6577479"/>
            <a:ext cx="12155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4934134" y="38064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Special Funds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3D834-18F6-4149-863C-B32B1659F76C}"/>
              </a:ext>
            </a:extLst>
          </p:cNvPr>
          <p:cNvSpPr txBox="1"/>
          <p:nvPr/>
        </p:nvSpPr>
        <p:spPr>
          <a:xfrm>
            <a:off x="4936259" y="923332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Poppins" panose="020B0604020202020204" charset="0"/>
              </a:rPr>
              <a:t>                           </a:t>
            </a:r>
            <a:endParaRPr lang="en-US" sz="3200" b="1" dirty="0">
              <a:solidFill>
                <a:schemeClr val="accent4"/>
              </a:solidFill>
              <a:cs typeface="Poppins" panose="020B060402020202020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221289-F1FC-4E53-94B4-C8E6BFF08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32650"/>
              </p:ext>
            </p:extLst>
          </p:nvPr>
        </p:nvGraphicFramePr>
        <p:xfrm>
          <a:off x="1699305" y="1655175"/>
          <a:ext cx="9511562" cy="314270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562792">
                  <a:extLst>
                    <a:ext uri="{9D8B030D-6E8A-4147-A177-3AD203B41FA5}">
                      <a16:colId xmlns:a16="http://schemas.microsoft.com/office/drawing/2014/main" val="2486362256"/>
                    </a:ext>
                  </a:extLst>
                </a:gridCol>
                <a:gridCol w="1362363">
                  <a:extLst>
                    <a:ext uri="{9D8B030D-6E8A-4147-A177-3AD203B41FA5}">
                      <a16:colId xmlns:a16="http://schemas.microsoft.com/office/drawing/2014/main" val="1175099951"/>
                    </a:ext>
                  </a:extLst>
                </a:gridCol>
                <a:gridCol w="1706028">
                  <a:extLst>
                    <a:ext uri="{9D8B030D-6E8A-4147-A177-3AD203B41FA5}">
                      <a16:colId xmlns:a16="http://schemas.microsoft.com/office/drawing/2014/main" val="2040959399"/>
                    </a:ext>
                  </a:extLst>
                </a:gridCol>
                <a:gridCol w="1880379">
                  <a:extLst>
                    <a:ext uri="{9D8B030D-6E8A-4147-A177-3AD203B41FA5}">
                      <a16:colId xmlns:a16="http://schemas.microsoft.com/office/drawing/2014/main" val="1010874113"/>
                    </a:ext>
                  </a:extLst>
                </a:gridCol>
              </a:tblGrid>
              <a:tr h="2086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Special Revenue Fund -Type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Revenues 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Expenses 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Surplus/(Deficit 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585258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Economic Development ( 5 Funds)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36,525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27,200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9,325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615230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Special Revenue – Police Grants/ARPA ( 8 Funds)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3,252,893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3,322,933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(70,040)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9209652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Community Facility Districts (7 Funds)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697,824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291,407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406,417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8246497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Development Impact Fees/Capacity Fees (10 Funds)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700,850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210,210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490,640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82356661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Public Transportation &amp; Pedestrian ( 2 Funds)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43,073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147,510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(104,437)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00563710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Streets Funding  ( 4 Funds)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3,695,343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2,125,994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1,569,349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083495"/>
                  </a:ext>
                </a:extLst>
              </a:tr>
              <a:tr h="40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Special Revenue  ( 39 Funds)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$     8,426,508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$            6,125,254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$           2,301,254.00 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512045"/>
                  </a:ext>
                </a:extLst>
              </a:tr>
            </a:tbl>
          </a:graphicData>
        </a:graphic>
      </p:graphicFrame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EAEFC2E1-D56D-4105-97D7-668DAE7ECF9E}"/>
              </a:ext>
            </a:extLst>
          </p:cNvPr>
          <p:cNvSpPr txBox="1">
            <a:spLocks/>
          </p:cNvSpPr>
          <p:nvPr/>
        </p:nvSpPr>
        <p:spPr>
          <a:xfrm>
            <a:off x="1770702" y="5219697"/>
            <a:ext cx="13046318" cy="17390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major changes expected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all operational needs based on department input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all known updates from the State, County, and other local agencies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Deficits are covered by fund balance (savings or the pledge of future revenues) 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is always recommended</a:t>
            </a:r>
          </a:p>
          <a:p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E4C5DF-1BDE-4A4D-8E4E-C06F16CE4CDE}"/>
              </a:ext>
            </a:extLst>
          </p:cNvPr>
          <p:cNvSpPr txBox="1"/>
          <p:nvPr/>
        </p:nvSpPr>
        <p:spPr>
          <a:xfrm>
            <a:off x="3727944" y="949085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cs typeface="Poppins" panose="020B0604020202020204" charset="0"/>
              </a:rPr>
              <a:t>Overview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3203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2513C042-B307-4D8A-8DC7-8F604978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50" y="1393114"/>
            <a:ext cx="9951346" cy="5127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624186" y="-1325929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>
            <a:off x="18086" y="6577479"/>
            <a:ext cx="12155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5200141" y="419884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Special Funds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3D834-18F6-4149-863C-B32B1659F76C}"/>
              </a:ext>
            </a:extLst>
          </p:cNvPr>
          <p:cNvSpPr txBox="1"/>
          <p:nvPr/>
        </p:nvSpPr>
        <p:spPr>
          <a:xfrm>
            <a:off x="4936259" y="923332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Poppins" panose="020B0604020202020204" charset="0"/>
              </a:rPr>
              <a:t>                           </a:t>
            </a:r>
            <a:endParaRPr lang="en-US" sz="3200" b="1" dirty="0">
              <a:solidFill>
                <a:schemeClr val="accent4"/>
              </a:solidFill>
              <a:cs typeface="Poppins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EB4F2-B0D7-4775-9EA1-94ECB9456FA8}"/>
              </a:ext>
            </a:extLst>
          </p:cNvPr>
          <p:cNvSpPr txBox="1"/>
          <p:nvPr/>
        </p:nvSpPr>
        <p:spPr>
          <a:xfrm>
            <a:off x="5727940" y="1155940"/>
            <a:ext cx="4609865" cy="82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4E6DA4-4763-43E6-86DE-397657A13F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2594" y="5778461"/>
            <a:ext cx="407019" cy="407019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0CF1CA7F-73F9-4D75-B734-AAA78E758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583" y="4516263"/>
            <a:ext cx="575738" cy="575738"/>
          </a:xfrm>
          <a:prstGeom prst="rect">
            <a:avLst/>
          </a:prstGeom>
        </p:spPr>
      </p:pic>
      <p:pic>
        <p:nvPicPr>
          <p:cNvPr id="24" name="Picture 23" descr="File:Gear - Noun project 7137.svg - Wikimedia Commons">
            <a:extLst>
              <a:ext uri="{FF2B5EF4-FFF2-40B4-BE49-F238E27FC236}">
                <a16:creationId xmlns:a16="http://schemas.microsoft.com/office/drawing/2014/main" id="{60536DDA-90C9-4E28-979C-F9FF09C197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8" y="5191078"/>
            <a:ext cx="459375" cy="4593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355CD-EE43-403A-965E-7A30184BCFD9}"/>
              </a:ext>
            </a:extLst>
          </p:cNvPr>
          <p:cNvSpPr txBox="1"/>
          <p:nvPr/>
        </p:nvSpPr>
        <p:spPr>
          <a:xfrm>
            <a:off x="1113331" y="5220343"/>
            <a:ext cx="195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11 CIP Projects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7166F0-8EBB-47BD-9C6F-495F1C1B23AA}"/>
              </a:ext>
            </a:extLst>
          </p:cNvPr>
          <p:cNvCxnSpPr>
            <a:cxnSpLocks/>
          </p:cNvCxnSpPr>
          <p:nvPr/>
        </p:nvCxnSpPr>
        <p:spPr>
          <a:xfrm>
            <a:off x="1090236" y="4407340"/>
            <a:ext cx="15620" cy="17781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A22B8A-4F4B-4A18-9EB4-449FFD6A8C5A}"/>
              </a:ext>
            </a:extLst>
          </p:cNvPr>
          <p:cNvSpPr txBox="1"/>
          <p:nvPr/>
        </p:nvSpPr>
        <p:spPr>
          <a:xfrm>
            <a:off x="1150796" y="4686823"/>
            <a:ext cx="113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2060"/>
                  </a:solidFill>
                </a:ln>
              </a:rPr>
              <a:t>11.7 FTEs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8403A8-519F-473B-A4F2-CB26DD359BF3}"/>
              </a:ext>
            </a:extLst>
          </p:cNvPr>
          <p:cNvSpPr txBox="1"/>
          <p:nvPr/>
        </p:nvSpPr>
        <p:spPr>
          <a:xfrm>
            <a:off x="1113331" y="5711744"/>
            <a:ext cx="195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$6.1M Budget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D2B233-26A7-4CCC-A505-90CAB36D1F88}"/>
              </a:ext>
            </a:extLst>
          </p:cNvPr>
          <p:cNvCxnSpPr>
            <a:cxnSpLocks/>
          </p:cNvCxnSpPr>
          <p:nvPr/>
        </p:nvCxnSpPr>
        <p:spPr>
          <a:xfrm>
            <a:off x="1090236" y="4415539"/>
            <a:ext cx="3671545" cy="865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4BFB8C-2AE7-4477-AF84-64CACD3F50B6}"/>
              </a:ext>
            </a:extLst>
          </p:cNvPr>
          <p:cNvSpPr txBox="1"/>
          <p:nvPr/>
        </p:nvSpPr>
        <p:spPr>
          <a:xfrm>
            <a:off x="1032420" y="4034874"/>
            <a:ext cx="38387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Restricted Funds = Specific and limited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5D81E9-D6D9-415C-A148-14F5B9D7109C}"/>
              </a:ext>
            </a:extLst>
          </p:cNvPr>
          <p:cNvSpPr txBox="1"/>
          <p:nvPr/>
        </p:nvSpPr>
        <p:spPr>
          <a:xfrm>
            <a:off x="3727944" y="949085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cs typeface="Poppins" panose="020B0604020202020204" charset="0"/>
              </a:rPr>
              <a:t>Overview          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EE7AB3-7219-4EAC-989B-650945E771D3}"/>
              </a:ext>
            </a:extLst>
          </p:cNvPr>
          <p:cNvSpPr txBox="1"/>
          <p:nvPr/>
        </p:nvSpPr>
        <p:spPr>
          <a:xfrm>
            <a:off x="1039924" y="3648471"/>
            <a:ext cx="377216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Special Revenue Usage</a:t>
            </a:r>
          </a:p>
        </p:txBody>
      </p:sp>
    </p:spTree>
    <p:extLst>
      <p:ext uri="{BB962C8B-B14F-4D97-AF65-F5344CB8AC3E}">
        <p14:creationId xmlns:p14="http://schemas.microsoft.com/office/powerpoint/2010/main" val="33507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F001660-631E-40B2-8C23-967D6F6C8C1B}"/>
              </a:ext>
            </a:extLst>
          </p:cNvPr>
          <p:cNvSpPr/>
          <p:nvPr/>
        </p:nvSpPr>
        <p:spPr>
          <a:xfrm>
            <a:off x="1679338" y="1481829"/>
            <a:ext cx="9717667" cy="3524766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>
            <a:off x="18086" y="6577479"/>
            <a:ext cx="12155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4934134" y="38064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Enterprise Funds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3D834-18F6-4149-863C-B32B1659F76C}"/>
              </a:ext>
            </a:extLst>
          </p:cNvPr>
          <p:cNvSpPr txBox="1"/>
          <p:nvPr/>
        </p:nvSpPr>
        <p:spPr>
          <a:xfrm>
            <a:off x="4936259" y="923332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Poppins" panose="020B0604020202020204" charset="0"/>
              </a:rPr>
              <a:t>                           </a:t>
            </a:r>
            <a:endParaRPr lang="en-US" sz="3200" b="1" dirty="0">
              <a:solidFill>
                <a:schemeClr val="accent4"/>
              </a:solidFill>
              <a:cs typeface="Poppins" panose="020B0604020202020204" charset="0"/>
            </a:endParaRP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EAEFC2E1-D56D-4105-97D7-668DAE7ECF9E}"/>
              </a:ext>
            </a:extLst>
          </p:cNvPr>
          <p:cNvSpPr txBox="1">
            <a:spLocks/>
          </p:cNvSpPr>
          <p:nvPr/>
        </p:nvSpPr>
        <p:spPr>
          <a:xfrm>
            <a:off x="1770702" y="5219697"/>
            <a:ext cx="13046318" cy="17390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major changes expected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all operational needs based on department input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all known updates from the State, County, and other local agencies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Deficits are covered by fund balance (savings or the pledge of future revenues) 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monitoring is always recommended</a:t>
            </a:r>
          </a:p>
          <a:p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E4C5DF-1BDE-4A4D-8E4E-C06F16CE4CDE}"/>
              </a:ext>
            </a:extLst>
          </p:cNvPr>
          <p:cNvSpPr txBox="1"/>
          <p:nvPr/>
        </p:nvSpPr>
        <p:spPr>
          <a:xfrm>
            <a:off x="3727944" y="949085"/>
            <a:ext cx="671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cs typeface="Poppins" panose="020B0604020202020204" charset="0"/>
              </a:rPr>
              <a:t>Overview             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7FF04F-8CF9-4548-BF04-36109450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01697"/>
              </p:ext>
            </p:extLst>
          </p:nvPr>
        </p:nvGraphicFramePr>
        <p:xfrm>
          <a:off x="1784760" y="1824380"/>
          <a:ext cx="9452264" cy="307467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99462">
                  <a:extLst>
                    <a:ext uri="{9D8B030D-6E8A-4147-A177-3AD203B41FA5}">
                      <a16:colId xmlns:a16="http://schemas.microsoft.com/office/drawing/2014/main" val="3859586233"/>
                    </a:ext>
                  </a:extLst>
                </a:gridCol>
                <a:gridCol w="1743302">
                  <a:extLst>
                    <a:ext uri="{9D8B030D-6E8A-4147-A177-3AD203B41FA5}">
                      <a16:colId xmlns:a16="http://schemas.microsoft.com/office/drawing/2014/main" val="2614920988"/>
                    </a:ext>
                  </a:extLst>
                </a:gridCol>
                <a:gridCol w="2193188">
                  <a:extLst>
                    <a:ext uri="{9D8B030D-6E8A-4147-A177-3AD203B41FA5}">
                      <a16:colId xmlns:a16="http://schemas.microsoft.com/office/drawing/2014/main" val="1798774577"/>
                    </a:ext>
                  </a:extLst>
                </a:gridCol>
                <a:gridCol w="1799539">
                  <a:extLst>
                    <a:ext uri="{9D8B030D-6E8A-4147-A177-3AD203B41FA5}">
                      <a16:colId xmlns:a16="http://schemas.microsoft.com/office/drawing/2014/main" val="3988962865"/>
                    </a:ext>
                  </a:extLst>
                </a:gridCol>
                <a:gridCol w="1616773">
                  <a:extLst>
                    <a:ext uri="{9D8B030D-6E8A-4147-A177-3AD203B41FA5}">
                      <a16:colId xmlns:a16="http://schemas.microsoft.com/office/drawing/2014/main" val="641712061"/>
                    </a:ext>
                  </a:extLst>
                </a:gridCol>
              </a:tblGrid>
              <a:tr h="262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Enterprise Fund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EFTs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Revenues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Expenses 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Surplus/(Deficit)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111580"/>
                  </a:ext>
                </a:extLst>
              </a:tr>
              <a:tr h="516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Water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15.9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7,792,000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8,809,142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(1,017,142)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87994555"/>
                  </a:ext>
                </a:extLst>
              </a:tr>
              <a:tr h="516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Wastewater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9.88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6,893,000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7,043,182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(150,182)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6862920"/>
                  </a:ext>
                </a:extLst>
              </a:tr>
              <a:tr h="516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Solid Waste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0.75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1,850,600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2,114,656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2060"/>
                          </a:solidFill>
                          <a:effectLst/>
                        </a:rPr>
                        <a:t>                  (264,056)</a:t>
                      </a:r>
                      <a:endParaRPr lang="en-US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7776578"/>
                  </a:ext>
                </a:extLst>
              </a:tr>
              <a:tr h="516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Airport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 147,620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165,812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(18,192)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188268"/>
                  </a:ext>
                </a:extLst>
              </a:tr>
              <a:tr h="214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26.83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$16,683,220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$18,132,792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$(1,449,572)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064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3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>
            <a:off x="18086" y="6577479"/>
            <a:ext cx="12155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4934134" y="38064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General Fund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6A1D3D-F1D6-40CA-929B-54920611BA1E}"/>
              </a:ext>
            </a:extLst>
          </p:cNvPr>
          <p:cNvSpPr txBox="1"/>
          <p:nvPr/>
        </p:nvSpPr>
        <p:spPr>
          <a:xfrm>
            <a:off x="4757457" y="2664425"/>
            <a:ext cx="7490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Questions &amp; Answers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Receive Direction – Proposed changes for Final Budget– Session of June 18, 2024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Picture 29" descr="Clock Time Of · Free vector graphic on Pixabay">
            <a:extLst>
              <a:ext uri="{FF2B5EF4-FFF2-40B4-BE49-F238E27FC236}">
                <a16:creationId xmlns:a16="http://schemas.microsoft.com/office/drawing/2014/main" id="{B06B6266-920D-443D-83CD-40D36FE2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3307">
            <a:off x="2279313" y="2424480"/>
            <a:ext cx="2388407" cy="23884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C1058BC-27F9-470A-A18E-F627E8D06BA6}"/>
              </a:ext>
            </a:extLst>
          </p:cNvPr>
          <p:cNvSpPr txBox="1"/>
          <p:nvPr/>
        </p:nvSpPr>
        <p:spPr>
          <a:xfrm>
            <a:off x="5994061" y="966256"/>
            <a:ext cx="439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/>
                </a:solidFill>
              </a:rPr>
              <a:t>Q&amp;A + Direction </a:t>
            </a:r>
          </a:p>
        </p:txBody>
      </p:sp>
    </p:spTree>
    <p:extLst>
      <p:ext uri="{BB962C8B-B14F-4D97-AF65-F5344CB8AC3E}">
        <p14:creationId xmlns:p14="http://schemas.microsoft.com/office/powerpoint/2010/main" val="259865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68210" y="0"/>
            <a:ext cx="12173914" cy="684782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2775BBC6-D3FB-4F61-874D-76BD134E2C4F}"/>
              </a:ext>
            </a:extLst>
          </p:cNvPr>
          <p:cNvSpPr txBox="1"/>
          <p:nvPr/>
        </p:nvSpPr>
        <p:spPr>
          <a:xfrm>
            <a:off x="4382073" y="1090924"/>
            <a:ext cx="666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FY2024/25 Budget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C6CD32-57D4-42F8-AA38-FDB4A8C5399E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0BD07-1B57-4615-BEDE-FFA5A2CF1AF4}"/>
              </a:ext>
            </a:extLst>
          </p:cNvPr>
          <p:cNvCxnSpPr>
            <a:cxnSpLocks/>
          </p:cNvCxnSpPr>
          <p:nvPr/>
        </p:nvCxnSpPr>
        <p:spPr>
          <a:xfrm flipV="1">
            <a:off x="118334" y="6617973"/>
            <a:ext cx="12073666" cy="27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50472" y="2523751"/>
            <a:ext cx="8246909" cy="442933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F1D29F-B0F8-456E-BBC4-9E6F933C41A2}"/>
              </a:ext>
            </a:extLst>
          </p:cNvPr>
          <p:cNvSpPr txBox="1"/>
          <p:nvPr/>
        </p:nvSpPr>
        <p:spPr>
          <a:xfrm>
            <a:off x="4196324" y="404440"/>
            <a:ext cx="671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Next Steps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00F1A4F-9405-4280-9E5A-9CDE89A27480}"/>
              </a:ext>
            </a:extLst>
          </p:cNvPr>
          <p:cNvSpPr txBox="1">
            <a:spLocks/>
          </p:cNvSpPr>
          <p:nvPr/>
        </p:nvSpPr>
        <p:spPr>
          <a:xfrm>
            <a:off x="3606140" y="2139005"/>
            <a:ext cx="8585860" cy="20981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Continue to evaluate funding sources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Continue to refine cost estimates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Incorporate any changes from tonight's discussion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Next meeting – Budget Adoption: June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18, 2024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F2152-E1B4-48CC-B3E3-4DB75D614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5082" y="3224029"/>
            <a:ext cx="3831242" cy="3880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3F7EFA-D96A-4C9C-BF0F-7436587B9999}"/>
              </a:ext>
            </a:extLst>
          </p:cNvPr>
          <p:cNvSpPr txBox="1"/>
          <p:nvPr/>
        </p:nvSpPr>
        <p:spPr>
          <a:xfrm>
            <a:off x="365082" y="7215357"/>
            <a:ext cx="3831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eepngimg.com/png/85458-play-toy-puzzle-jigsaw-puzzles-photography-stock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36B9F-BA81-43CA-9BBB-135D7BDCBAB0}"/>
              </a:ext>
            </a:extLst>
          </p:cNvPr>
          <p:cNvSpPr txBox="1"/>
          <p:nvPr/>
        </p:nvSpPr>
        <p:spPr>
          <a:xfrm rot="20203195">
            <a:off x="1181094" y="443849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Budget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1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0" y="10171"/>
            <a:ext cx="12173914" cy="684782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0BD07-1B57-4615-BEDE-FFA5A2CF1AF4}"/>
              </a:ext>
            </a:extLst>
          </p:cNvPr>
          <p:cNvCxnSpPr>
            <a:cxnSpLocks/>
          </p:cNvCxnSpPr>
          <p:nvPr/>
        </p:nvCxnSpPr>
        <p:spPr>
          <a:xfrm flipV="1">
            <a:off x="118334" y="6617973"/>
            <a:ext cx="12073666" cy="27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50472" y="2523751"/>
            <a:ext cx="8246909" cy="442933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885615-A9B4-40FE-A152-D59F07FA3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43" y="1050704"/>
            <a:ext cx="1675999" cy="1670288"/>
          </a:xfrm>
          <a:prstGeom prst="ellipse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D824723F-9D78-4A4A-9EFE-AB776D12E9A5}"/>
              </a:ext>
            </a:extLst>
          </p:cNvPr>
          <p:cNvSpPr txBox="1"/>
          <p:nvPr/>
        </p:nvSpPr>
        <p:spPr>
          <a:xfrm>
            <a:off x="844893" y="2154614"/>
            <a:ext cx="10763628" cy="1691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36"/>
              </a:lnSpc>
            </a:pPr>
            <a:r>
              <a:rPr lang="en-US" sz="7200" b="1" dirty="0">
                <a:solidFill>
                  <a:srgbClr val="253992"/>
                </a:solidFill>
                <a:latin typeface="Sugo Classic"/>
              </a:rPr>
              <a:t>THANK YOU!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BDB4DE3F-3C53-4017-842B-CEC1EC185D26}"/>
              </a:ext>
            </a:extLst>
          </p:cNvPr>
          <p:cNvSpPr/>
          <p:nvPr/>
        </p:nvSpPr>
        <p:spPr>
          <a:xfrm>
            <a:off x="3947624" y="4859190"/>
            <a:ext cx="234985" cy="666625"/>
          </a:xfrm>
          <a:custGeom>
            <a:avLst/>
            <a:gdLst/>
            <a:ahLst/>
            <a:cxnLst/>
            <a:rect l="l" t="t" r="r" b="b"/>
            <a:pathLst>
              <a:path w="234985" h="666625">
                <a:moveTo>
                  <a:pt x="0" y="0"/>
                </a:moveTo>
                <a:lnTo>
                  <a:pt x="234985" y="0"/>
                </a:lnTo>
                <a:lnTo>
                  <a:pt x="234985" y="666625"/>
                </a:lnTo>
                <a:lnTo>
                  <a:pt x="0" y="666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818F8757-6EE1-46BF-ADAE-DC937BBBC27B}"/>
              </a:ext>
            </a:extLst>
          </p:cNvPr>
          <p:cNvSpPr/>
          <p:nvPr/>
        </p:nvSpPr>
        <p:spPr>
          <a:xfrm rot="1005424">
            <a:off x="6783173" y="5038496"/>
            <a:ext cx="524335" cy="524335"/>
          </a:xfrm>
          <a:custGeom>
            <a:avLst/>
            <a:gdLst/>
            <a:ahLst/>
            <a:cxnLst/>
            <a:rect l="l" t="t" r="r" b="b"/>
            <a:pathLst>
              <a:path w="524335" h="524335">
                <a:moveTo>
                  <a:pt x="0" y="0"/>
                </a:moveTo>
                <a:lnTo>
                  <a:pt x="524335" y="0"/>
                </a:lnTo>
                <a:lnTo>
                  <a:pt x="524335" y="524335"/>
                </a:lnTo>
                <a:lnTo>
                  <a:pt x="0" y="5243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E75875A8-4505-49F2-9883-7583EEBE54BC}"/>
              </a:ext>
            </a:extLst>
          </p:cNvPr>
          <p:cNvSpPr/>
          <p:nvPr/>
        </p:nvSpPr>
        <p:spPr>
          <a:xfrm>
            <a:off x="3768581" y="4194396"/>
            <a:ext cx="571050" cy="571050"/>
          </a:xfrm>
          <a:custGeom>
            <a:avLst/>
            <a:gdLst/>
            <a:ahLst/>
            <a:cxnLst/>
            <a:rect l="l" t="t" r="r" b="b"/>
            <a:pathLst>
              <a:path w="571050" h="571050">
                <a:moveTo>
                  <a:pt x="0" y="0"/>
                </a:moveTo>
                <a:lnTo>
                  <a:pt x="571050" y="0"/>
                </a:lnTo>
                <a:lnTo>
                  <a:pt x="571050" y="571050"/>
                </a:lnTo>
                <a:lnTo>
                  <a:pt x="0" y="571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D8938426-056C-4D33-8067-B27E64ECD76D}"/>
              </a:ext>
            </a:extLst>
          </p:cNvPr>
          <p:cNvSpPr/>
          <p:nvPr/>
        </p:nvSpPr>
        <p:spPr>
          <a:xfrm>
            <a:off x="6652598" y="4267967"/>
            <a:ext cx="508004" cy="362588"/>
          </a:xfrm>
          <a:custGeom>
            <a:avLst/>
            <a:gdLst/>
            <a:ahLst/>
            <a:cxnLst/>
            <a:rect l="l" t="t" r="r" b="b"/>
            <a:pathLst>
              <a:path w="508004" h="362588">
                <a:moveTo>
                  <a:pt x="0" y="0"/>
                </a:moveTo>
                <a:lnTo>
                  <a:pt x="508003" y="0"/>
                </a:lnTo>
                <a:lnTo>
                  <a:pt x="508003" y="362587"/>
                </a:lnTo>
                <a:lnTo>
                  <a:pt x="0" y="362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A3FA3C1A-1BBD-49C5-ABB3-421D1E40EE26}"/>
              </a:ext>
            </a:extLst>
          </p:cNvPr>
          <p:cNvSpPr txBox="1"/>
          <p:nvPr/>
        </p:nvSpPr>
        <p:spPr>
          <a:xfrm>
            <a:off x="4268369" y="5066719"/>
            <a:ext cx="490070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12"/>
              </a:lnSpc>
              <a:spcBef>
                <a:spcPct val="0"/>
              </a:spcBef>
            </a:pPr>
            <a:r>
              <a:rPr lang="en-US" dirty="0">
                <a:solidFill>
                  <a:srgbClr val="253992"/>
                </a:solidFill>
                <a:latin typeface="Nourd"/>
              </a:rPr>
              <a:t>400 Main St, Brawley CA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0C25FF13-75FE-4925-826C-84C66E8240EB}"/>
              </a:ext>
            </a:extLst>
          </p:cNvPr>
          <p:cNvSpPr txBox="1"/>
          <p:nvPr/>
        </p:nvSpPr>
        <p:spPr>
          <a:xfrm>
            <a:off x="7371962" y="5058561"/>
            <a:ext cx="3330362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12"/>
              </a:lnSpc>
              <a:spcBef>
                <a:spcPct val="0"/>
              </a:spcBef>
            </a:pPr>
            <a:r>
              <a:rPr lang="en-US" dirty="0">
                <a:solidFill>
                  <a:srgbClr val="253992"/>
                </a:solidFill>
                <a:latin typeface="Nourd"/>
              </a:rPr>
              <a:t>(760) 344-8941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91AC2821-48FC-46A4-A34F-84072ECAA2CA}"/>
              </a:ext>
            </a:extLst>
          </p:cNvPr>
          <p:cNvSpPr txBox="1"/>
          <p:nvPr/>
        </p:nvSpPr>
        <p:spPr>
          <a:xfrm>
            <a:off x="4516956" y="4177985"/>
            <a:ext cx="4832731" cy="45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12"/>
              </a:lnSpc>
              <a:spcBef>
                <a:spcPct val="0"/>
              </a:spcBef>
            </a:pPr>
            <a:r>
              <a:rPr lang="en-US" dirty="0">
                <a:solidFill>
                  <a:srgbClr val="253992"/>
                </a:solidFill>
                <a:latin typeface="Nourd Medium"/>
              </a:rPr>
              <a:t>www.brawley-ca.gov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00C85E18-F55B-4E0B-8A57-DA67D8393696}"/>
              </a:ext>
            </a:extLst>
          </p:cNvPr>
          <p:cNvSpPr txBox="1"/>
          <p:nvPr/>
        </p:nvSpPr>
        <p:spPr>
          <a:xfrm>
            <a:off x="7279838" y="4167647"/>
            <a:ext cx="4811025" cy="46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12"/>
              </a:lnSpc>
              <a:spcBef>
                <a:spcPct val="0"/>
              </a:spcBef>
            </a:pPr>
            <a:r>
              <a:rPr lang="en-US" dirty="0">
                <a:solidFill>
                  <a:srgbClr val="253992"/>
                </a:solidFill>
                <a:latin typeface="Nourd"/>
              </a:rPr>
              <a:t>Finance@brawley-ca.gov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61BC2E-56B6-4BCC-9BF8-04CEFECC4739}"/>
              </a:ext>
            </a:extLst>
          </p:cNvPr>
          <p:cNvSpPr txBox="1"/>
          <p:nvPr/>
        </p:nvSpPr>
        <p:spPr>
          <a:xfrm>
            <a:off x="3852092" y="3733557"/>
            <a:ext cx="851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For more information on the FY2024-25 Budget 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E184CD-BDBD-4011-B899-85B4CCA8EE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137185" y="5740902"/>
            <a:ext cx="413451" cy="4134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BC317-0E2C-4ACF-A619-7BB3D684A0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602140" y="5797459"/>
            <a:ext cx="366892" cy="3668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1F3A7A2-0847-43D8-9DF3-96A537069C04}"/>
              </a:ext>
            </a:extLst>
          </p:cNvPr>
          <p:cNvSpPr txBox="1"/>
          <p:nvPr/>
        </p:nvSpPr>
        <p:spPr>
          <a:xfrm>
            <a:off x="3713287" y="5786146"/>
            <a:ext cx="38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 are on social media! Follow us 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05978-11B1-4B55-84B8-A715B23630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763320" y="5806909"/>
            <a:ext cx="366488" cy="297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54A3C5-0634-42F7-99F4-11682AE964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230937" y="5786146"/>
            <a:ext cx="366489" cy="3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7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6">
            <a:extLst>
              <a:ext uri="{FF2B5EF4-FFF2-40B4-BE49-F238E27FC236}">
                <a16:creationId xmlns:a16="http://schemas.microsoft.com/office/drawing/2014/main" id="{B6A5A4B6-2861-4A4A-A9AB-93F1D76873D7}"/>
              </a:ext>
            </a:extLst>
          </p:cNvPr>
          <p:cNvSpPr/>
          <p:nvPr/>
        </p:nvSpPr>
        <p:spPr>
          <a:xfrm>
            <a:off x="1315480" y="5195546"/>
            <a:ext cx="1682099" cy="159433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FC700"/>
          </a:solidFill>
        </p:spPr>
      </p:sp>
      <p:grpSp>
        <p:nvGrpSpPr>
          <p:cNvPr id="42" name="Group 15">
            <a:extLst>
              <a:ext uri="{FF2B5EF4-FFF2-40B4-BE49-F238E27FC236}">
                <a16:creationId xmlns:a16="http://schemas.microsoft.com/office/drawing/2014/main" id="{96E9A978-8DCB-4B32-AAAC-949FBB14ECD5}"/>
              </a:ext>
            </a:extLst>
          </p:cNvPr>
          <p:cNvGrpSpPr/>
          <p:nvPr/>
        </p:nvGrpSpPr>
        <p:grpSpPr>
          <a:xfrm>
            <a:off x="828456" y="3403081"/>
            <a:ext cx="1847011" cy="1723959"/>
            <a:chOff x="0" y="0"/>
            <a:chExt cx="812800" cy="812800"/>
          </a:xfrm>
        </p:grpSpPr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524005CA-B7D4-44D0-8D19-12451684816D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00"/>
            </a:solidFill>
          </p:spPr>
        </p:sp>
        <p:sp>
          <p:nvSpPr>
            <p:cNvPr id="44" name="TextBox 17">
              <a:extLst>
                <a:ext uri="{FF2B5EF4-FFF2-40B4-BE49-F238E27FC236}">
                  <a16:creationId xmlns:a16="http://schemas.microsoft.com/office/drawing/2014/main" id="{E258A45E-FC7E-44CA-845D-C6C43D20FC6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15">
            <a:extLst>
              <a:ext uri="{FF2B5EF4-FFF2-40B4-BE49-F238E27FC236}">
                <a16:creationId xmlns:a16="http://schemas.microsoft.com/office/drawing/2014/main" id="{0D406AA0-9D24-4A6F-9E0E-B2323234B1A4}"/>
              </a:ext>
            </a:extLst>
          </p:cNvPr>
          <p:cNvGrpSpPr/>
          <p:nvPr/>
        </p:nvGrpSpPr>
        <p:grpSpPr>
          <a:xfrm>
            <a:off x="2521754" y="4044652"/>
            <a:ext cx="1689639" cy="1698328"/>
            <a:chOff x="0" y="0"/>
            <a:chExt cx="812800" cy="812800"/>
          </a:xfrm>
        </p:grpSpPr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FFE4BC9A-9BDC-4F6D-A329-248AB45FF0E7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00"/>
            </a:solidFill>
          </p:spPr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id="{2712A935-D2AD-4C3C-B0D8-71E9453C950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15">
            <a:extLst>
              <a:ext uri="{FF2B5EF4-FFF2-40B4-BE49-F238E27FC236}">
                <a16:creationId xmlns:a16="http://schemas.microsoft.com/office/drawing/2014/main" id="{DFA3C8F2-2F09-4E05-A985-6A1C1CD213C5}"/>
              </a:ext>
            </a:extLst>
          </p:cNvPr>
          <p:cNvGrpSpPr/>
          <p:nvPr/>
        </p:nvGrpSpPr>
        <p:grpSpPr>
          <a:xfrm>
            <a:off x="2338516" y="2291327"/>
            <a:ext cx="1817701" cy="1685359"/>
            <a:chOff x="0" y="0"/>
            <a:chExt cx="812800" cy="812800"/>
          </a:xfrm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EA924CD4-DEBB-4D94-A298-374BC34A4165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00"/>
            </a:solidFill>
          </p:spPr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701C4A4D-7E23-427C-84ED-42BAAD3F96F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27710" y="-96259"/>
            <a:ext cx="12599071" cy="742638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522973" y="-164314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 flipV="1">
            <a:off x="-9624" y="6530180"/>
            <a:ext cx="12173914" cy="4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A82A56-1B28-4C65-9429-C1631C292C25}"/>
              </a:ext>
            </a:extLst>
          </p:cNvPr>
          <p:cNvSpPr txBox="1"/>
          <p:nvPr/>
        </p:nvSpPr>
        <p:spPr>
          <a:xfrm>
            <a:off x="4548361" y="5049796"/>
            <a:ext cx="668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Q&amp;A, Public Input, Direction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100" y="253825"/>
            <a:ext cx="1240252" cy="1236027"/>
          </a:xfrm>
          <a:prstGeom prst="ellipse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C2CD0C6-A0F9-4502-AF5C-1B3995BE2059}"/>
              </a:ext>
            </a:extLst>
          </p:cNvPr>
          <p:cNvSpPr txBox="1"/>
          <p:nvPr/>
        </p:nvSpPr>
        <p:spPr>
          <a:xfrm>
            <a:off x="4318472" y="879076"/>
            <a:ext cx="6719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Today’s Presentation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15335D-3027-49BF-A235-2E83D52A025E}"/>
              </a:ext>
            </a:extLst>
          </p:cNvPr>
          <p:cNvCxnSpPr>
            <a:cxnSpLocks/>
          </p:cNvCxnSpPr>
          <p:nvPr/>
        </p:nvCxnSpPr>
        <p:spPr>
          <a:xfrm flipH="1">
            <a:off x="4226211" y="2004310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4">
            <a:extLst>
              <a:ext uri="{FF2B5EF4-FFF2-40B4-BE49-F238E27FC236}">
                <a16:creationId xmlns:a16="http://schemas.microsoft.com/office/drawing/2014/main" id="{FE00E329-195D-4398-9AF3-0B937CB42A20}"/>
              </a:ext>
            </a:extLst>
          </p:cNvPr>
          <p:cNvSpPr txBox="1"/>
          <p:nvPr/>
        </p:nvSpPr>
        <p:spPr>
          <a:xfrm>
            <a:off x="3455945" y="1815968"/>
            <a:ext cx="8354660" cy="743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              FY24-25  Budget Timeline/Process</a:t>
            </a: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0702C43F-A018-4EF8-86AE-D600F09C1A15}"/>
              </a:ext>
            </a:extLst>
          </p:cNvPr>
          <p:cNvSpPr txBox="1"/>
          <p:nvPr/>
        </p:nvSpPr>
        <p:spPr>
          <a:xfrm>
            <a:off x="4548361" y="2497273"/>
            <a:ext cx="8183095" cy="743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General Fund Budget Updates</a:t>
            </a:r>
          </a:p>
        </p:txBody>
      </p:sp>
      <p:sp>
        <p:nvSpPr>
          <p:cNvPr id="27" name="TextBox 54">
            <a:extLst>
              <a:ext uri="{FF2B5EF4-FFF2-40B4-BE49-F238E27FC236}">
                <a16:creationId xmlns:a16="http://schemas.microsoft.com/office/drawing/2014/main" id="{E5EAC530-8475-4824-8E2E-3A2B8132ECE8}"/>
              </a:ext>
            </a:extLst>
          </p:cNvPr>
          <p:cNvSpPr txBox="1"/>
          <p:nvPr/>
        </p:nvSpPr>
        <p:spPr>
          <a:xfrm>
            <a:off x="3434986" y="2855913"/>
            <a:ext cx="8183095" cy="743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</a:p>
        </p:txBody>
      </p:sp>
      <p:sp>
        <p:nvSpPr>
          <p:cNvPr id="30" name="TextBox 54">
            <a:extLst>
              <a:ext uri="{FF2B5EF4-FFF2-40B4-BE49-F238E27FC236}">
                <a16:creationId xmlns:a16="http://schemas.microsoft.com/office/drawing/2014/main" id="{A14D5D97-E171-444A-8471-D35DB368EC04}"/>
              </a:ext>
            </a:extLst>
          </p:cNvPr>
          <p:cNvSpPr txBox="1"/>
          <p:nvPr/>
        </p:nvSpPr>
        <p:spPr>
          <a:xfrm>
            <a:off x="4587169" y="3193005"/>
            <a:ext cx="8183095" cy="743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Special Revenue Funds Overview</a:t>
            </a:r>
          </a:p>
        </p:txBody>
      </p:sp>
      <p:sp>
        <p:nvSpPr>
          <p:cNvPr id="34" name="TextBox 54">
            <a:extLst>
              <a:ext uri="{FF2B5EF4-FFF2-40B4-BE49-F238E27FC236}">
                <a16:creationId xmlns:a16="http://schemas.microsoft.com/office/drawing/2014/main" id="{2E2E0B71-2BA3-4EC8-872D-B6F67E823928}"/>
              </a:ext>
            </a:extLst>
          </p:cNvPr>
          <p:cNvSpPr txBox="1"/>
          <p:nvPr/>
        </p:nvSpPr>
        <p:spPr>
          <a:xfrm>
            <a:off x="4548361" y="4339005"/>
            <a:ext cx="8792879" cy="3601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Enterprise Funds Overview</a:t>
            </a:r>
          </a:p>
        </p:txBody>
      </p:sp>
      <p:sp>
        <p:nvSpPr>
          <p:cNvPr id="35" name="TextBox 54">
            <a:extLst>
              <a:ext uri="{FF2B5EF4-FFF2-40B4-BE49-F238E27FC236}">
                <a16:creationId xmlns:a16="http://schemas.microsoft.com/office/drawing/2014/main" id="{5B2ACF11-7D2B-4A1A-86C4-CCDD787F6DE7}"/>
              </a:ext>
            </a:extLst>
          </p:cNvPr>
          <p:cNvSpPr txBox="1"/>
          <p:nvPr/>
        </p:nvSpPr>
        <p:spPr>
          <a:xfrm>
            <a:off x="4466634" y="5936747"/>
            <a:ext cx="7725366" cy="3601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B050"/>
                </a:solidFill>
                <a:latin typeface="Poppins"/>
              </a:rPr>
              <a:t> Next Steps: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Poppins"/>
              </a:rPr>
              <a:t>Budget Adoption, June 18, 2024.</a:t>
            </a:r>
            <a:endParaRPr lang="en-US" sz="2000" b="1" dirty="0">
              <a:solidFill>
                <a:srgbClr val="00B050"/>
              </a:solidFill>
              <a:latin typeface="Poppin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E8C4E7-9009-4060-BFA8-47E9C993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27" y="3449773"/>
            <a:ext cx="1520341" cy="1595551"/>
          </a:xfrm>
          <a:prstGeom prst="flowChartConnector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E8A25C-7410-4505-856E-F31A77E70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079" y="2417248"/>
            <a:ext cx="1417913" cy="1430304"/>
          </a:xfrm>
          <a:prstGeom prst="flowChartConnector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33571A-E8FE-4234-94EE-5A333459A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871" y="4164033"/>
            <a:ext cx="1457332" cy="1445426"/>
          </a:xfrm>
          <a:prstGeom prst="flowChartConnector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82087-FD7C-4BDD-9748-DBD0357AE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91" y="5300483"/>
            <a:ext cx="1376467" cy="1362361"/>
          </a:xfrm>
          <a:prstGeom prst="ellipse">
            <a:avLst/>
          </a:prstGeom>
        </p:spPr>
      </p:pic>
      <p:sp>
        <p:nvSpPr>
          <p:cNvPr id="47" name="Freeform 16">
            <a:extLst>
              <a:ext uri="{FF2B5EF4-FFF2-40B4-BE49-F238E27FC236}">
                <a16:creationId xmlns:a16="http://schemas.microsoft.com/office/drawing/2014/main" id="{3D1961F2-3A76-4CEE-84DC-7CE56DF86444}"/>
              </a:ext>
            </a:extLst>
          </p:cNvPr>
          <p:cNvSpPr/>
          <p:nvPr/>
        </p:nvSpPr>
        <p:spPr>
          <a:xfrm>
            <a:off x="-101179" y="4800148"/>
            <a:ext cx="1527436" cy="1545800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728D614-B88E-4B50-B474-54E5ADA16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983" y="4918305"/>
            <a:ext cx="1428396" cy="1362361"/>
          </a:xfrm>
          <a:prstGeom prst="flowChartConnector">
            <a:avLst/>
          </a:prstGeom>
        </p:spPr>
      </p:pic>
      <p:sp>
        <p:nvSpPr>
          <p:cNvPr id="46" name="TextBox 54">
            <a:extLst>
              <a:ext uri="{FF2B5EF4-FFF2-40B4-BE49-F238E27FC236}">
                <a16:creationId xmlns:a16="http://schemas.microsoft.com/office/drawing/2014/main" id="{2704C85D-17AF-4574-8CE5-1BF54DAAAA67}"/>
              </a:ext>
            </a:extLst>
          </p:cNvPr>
          <p:cNvSpPr txBox="1"/>
          <p:nvPr/>
        </p:nvSpPr>
        <p:spPr>
          <a:xfrm>
            <a:off x="7335805" y="1241296"/>
            <a:ext cx="8792879" cy="743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b="1" dirty="0">
                <a:solidFill>
                  <a:srgbClr val="00B050"/>
                </a:solidFill>
              </a:rPr>
              <a:t>Budget Study Session 2</a:t>
            </a:r>
          </a:p>
        </p:txBody>
      </p:sp>
    </p:spTree>
    <p:extLst>
      <p:ext uri="{BB962C8B-B14F-4D97-AF65-F5344CB8AC3E}">
        <p14:creationId xmlns:p14="http://schemas.microsoft.com/office/powerpoint/2010/main" val="274417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 flipV="1">
            <a:off x="-9624" y="6530180"/>
            <a:ext cx="12173914" cy="4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78" y="174239"/>
            <a:ext cx="829702" cy="826876"/>
          </a:xfrm>
          <a:prstGeom prst="ellipse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15335D-3027-49BF-A235-2E83D52A025E}"/>
              </a:ext>
            </a:extLst>
          </p:cNvPr>
          <p:cNvCxnSpPr>
            <a:cxnSpLocks/>
          </p:cNvCxnSpPr>
          <p:nvPr/>
        </p:nvCxnSpPr>
        <p:spPr>
          <a:xfrm flipH="1">
            <a:off x="5097479" y="1452799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907B36-BB1A-40C9-83C1-36A2BFDEAECC}"/>
              </a:ext>
            </a:extLst>
          </p:cNvPr>
          <p:cNvSpPr txBox="1"/>
          <p:nvPr/>
        </p:nvSpPr>
        <p:spPr>
          <a:xfrm>
            <a:off x="4982007" y="744913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Budget Timeline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9E9B4CC-8F35-4915-83D5-69550A919A12}"/>
              </a:ext>
            </a:extLst>
          </p:cNvPr>
          <p:cNvCxnSpPr>
            <a:cxnSpLocks/>
          </p:cNvCxnSpPr>
          <p:nvPr/>
        </p:nvCxnSpPr>
        <p:spPr>
          <a:xfrm flipV="1">
            <a:off x="1173192" y="3939295"/>
            <a:ext cx="10192228" cy="4384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CC3478-0829-4433-9132-77BDBF8089C3}"/>
              </a:ext>
            </a:extLst>
          </p:cNvPr>
          <p:cNvCxnSpPr>
            <a:cxnSpLocks/>
          </p:cNvCxnSpPr>
          <p:nvPr/>
        </p:nvCxnSpPr>
        <p:spPr>
          <a:xfrm>
            <a:off x="-1670403" y="3558047"/>
            <a:ext cx="0" cy="30560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AFB4C5-0BD4-4B15-8BC9-BA1CD066CCD6}"/>
              </a:ext>
            </a:extLst>
          </p:cNvPr>
          <p:cNvCxnSpPr>
            <a:cxnSpLocks/>
          </p:cNvCxnSpPr>
          <p:nvPr/>
        </p:nvCxnSpPr>
        <p:spPr>
          <a:xfrm>
            <a:off x="8509966" y="3734646"/>
            <a:ext cx="0" cy="20464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F013398-989F-458A-A639-A917CA9A3637}"/>
              </a:ext>
            </a:extLst>
          </p:cNvPr>
          <p:cNvCxnSpPr>
            <a:cxnSpLocks/>
          </p:cNvCxnSpPr>
          <p:nvPr/>
        </p:nvCxnSpPr>
        <p:spPr>
          <a:xfrm>
            <a:off x="11365420" y="3815990"/>
            <a:ext cx="0" cy="8491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42E505A-4FB5-4962-824D-38FEB148BC85}"/>
              </a:ext>
            </a:extLst>
          </p:cNvPr>
          <p:cNvCxnSpPr>
            <a:cxnSpLocks/>
          </p:cNvCxnSpPr>
          <p:nvPr/>
        </p:nvCxnSpPr>
        <p:spPr>
          <a:xfrm>
            <a:off x="1173192" y="3945037"/>
            <a:ext cx="0" cy="30560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6C96507-5A1A-421F-A837-C674060621D3}"/>
              </a:ext>
            </a:extLst>
          </p:cNvPr>
          <p:cNvSpPr txBox="1"/>
          <p:nvPr/>
        </p:nvSpPr>
        <p:spPr>
          <a:xfrm>
            <a:off x="9358335" y="3050622"/>
            <a:ext cx="324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Budget Adoption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BF9C52-82A3-47FE-AF62-8CECA3A2CE07}"/>
              </a:ext>
            </a:extLst>
          </p:cNvPr>
          <p:cNvSpPr txBox="1"/>
          <p:nvPr/>
        </p:nvSpPr>
        <p:spPr>
          <a:xfrm>
            <a:off x="9430913" y="3351961"/>
            <a:ext cx="23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Tuesday, June 18, 2024</a:t>
            </a:r>
          </a:p>
          <a:p>
            <a:pPr algn="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Regular Council Meeting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E4D0EA7-8BAD-4AFC-841E-5A9D8D4B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60446" y="1729617"/>
            <a:ext cx="1586205" cy="1268964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14C578F-FADA-44BB-9148-364CCB12DDB0}"/>
              </a:ext>
            </a:extLst>
          </p:cNvPr>
          <p:cNvCxnSpPr>
            <a:cxnSpLocks/>
          </p:cNvCxnSpPr>
          <p:nvPr/>
        </p:nvCxnSpPr>
        <p:spPr>
          <a:xfrm>
            <a:off x="6445211" y="3734645"/>
            <a:ext cx="0" cy="20464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E2969F7-F921-4CDB-92E7-EF8202199E1A}"/>
              </a:ext>
            </a:extLst>
          </p:cNvPr>
          <p:cNvSpPr txBox="1"/>
          <p:nvPr/>
        </p:nvSpPr>
        <p:spPr>
          <a:xfrm>
            <a:off x="6917451" y="2837897"/>
            <a:ext cx="324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Budget Study Session 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EAA72C-27A8-45E8-8198-1087F3EB3927}"/>
              </a:ext>
            </a:extLst>
          </p:cNvPr>
          <p:cNvSpPr txBox="1"/>
          <p:nvPr/>
        </p:nvSpPr>
        <p:spPr>
          <a:xfrm>
            <a:off x="7361874" y="3136060"/>
            <a:ext cx="23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Tuesday, June 6, 2024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Regular Council Meeting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417BA6-2DB1-4C73-B006-29B8B7976068}"/>
              </a:ext>
            </a:extLst>
          </p:cNvPr>
          <p:cNvSpPr txBox="1"/>
          <p:nvPr/>
        </p:nvSpPr>
        <p:spPr>
          <a:xfrm>
            <a:off x="4713340" y="2854467"/>
            <a:ext cx="324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Budget Study Session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B2DE5F3-1D3F-4DE5-8503-66AA5559E3EF}"/>
              </a:ext>
            </a:extLst>
          </p:cNvPr>
          <p:cNvSpPr txBox="1"/>
          <p:nvPr/>
        </p:nvSpPr>
        <p:spPr>
          <a:xfrm>
            <a:off x="5226946" y="3141601"/>
            <a:ext cx="23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Tuesday, May 21, 2024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Regular Council Meeting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788E84-ACDE-4857-9576-449E6A1B66FC}"/>
              </a:ext>
            </a:extLst>
          </p:cNvPr>
          <p:cNvCxnSpPr>
            <a:cxnSpLocks/>
          </p:cNvCxnSpPr>
          <p:nvPr/>
        </p:nvCxnSpPr>
        <p:spPr>
          <a:xfrm>
            <a:off x="4320237" y="3778488"/>
            <a:ext cx="0" cy="20464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C5BA791-5CEF-48CB-AF4A-A634E82EFD9D}"/>
              </a:ext>
            </a:extLst>
          </p:cNvPr>
          <p:cNvSpPr txBox="1"/>
          <p:nvPr/>
        </p:nvSpPr>
        <p:spPr>
          <a:xfrm>
            <a:off x="2125090" y="2929899"/>
            <a:ext cx="324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CIP  Budget Overview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BE45F1A-5A0C-4D1D-949D-B1669FFC5E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345" y="4525025"/>
            <a:ext cx="898836" cy="92319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E5F52F25-BBDC-4409-B03C-2126F6B22B42}"/>
              </a:ext>
            </a:extLst>
          </p:cNvPr>
          <p:cNvSpPr txBox="1"/>
          <p:nvPr/>
        </p:nvSpPr>
        <p:spPr>
          <a:xfrm>
            <a:off x="2604252" y="3148261"/>
            <a:ext cx="23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Tuesday, March 19, 2024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Regular Council Meeting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58B23C0-14FE-4E86-A32F-4BE13827A31F}"/>
              </a:ext>
            </a:extLst>
          </p:cNvPr>
          <p:cNvCxnSpPr>
            <a:cxnSpLocks/>
          </p:cNvCxnSpPr>
          <p:nvPr/>
        </p:nvCxnSpPr>
        <p:spPr>
          <a:xfrm>
            <a:off x="2850871" y="3995515"/>
            <a:ext cx="0" cy="20464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3F81B2D-2575-4C53-9A04-A1804ADA0471}"/>
              </a:ext>
            </a:extLst>
          </p:cNvPr>
          <p:cNvCxnSpPr>
            <a:cxnSpLocks/>
          </p:cNvCxnSpPr>
          <p:nvPr/>
        </p:nvCxnSpPr>
        <p:spPr>
          <a:xfrm>
            <a:off x="5216723" y="3995515"/>
            <a:ext cx="0" cy="20464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D2B8D883-97CC-4582-80B4-EC6DDF076DD3}"/>
              </a:ext>
            </a:extLst>
          </p:cNvPr>
          <p:cNvSpPr txBox="1"/>
          <p:nvPr/>
        </p:nvSpPr>
        <p:spPr>
          <a:xfrm>
            <a:off x="4137401" y="4737712"/>
            <a:ext cx="23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Wednesday, May 15, 2024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Virtual Townhall/Zoom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B79D218-2FFF-4D22-AC2F-1F5FC2F38FEE}"/>
              </a:ext>
            </a:extLst>
          </p:cNvPr>
          <p:cNvSpPr txBox="1"/>
          <p:nvPr/>
        </p:nvSpPr>
        <p:spPr>
          <a:xfrm>
            <a:off x="1967121" y="4407707"/>
            <a:ext cx="19724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Study Session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Long-Term Strategic Planning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35C68C0-2991-4C0C-8EF1-B828868EEED1}"/>
              </a:ext>
            </a:extLst>
          </p:cNvPr>
          <p:cNvSpPr txBox="1"/>
          <p:nvPr/>
        </p:nvSpPr>
        <p:spPr>
          <a:xfrm>
            <a:off x="1815481" y="5043461"/>
            <a:ext cx="23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Tuesday, February 20, 2024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Regular Council Meeting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CE3B2C5-90E5-4B20-94E7-88A79D0C1C45}"/>
              </a:ext>
            </a:extLst>
          </p:cNvPr>
          <p:cNvSpPr txBox="1"/>
          <p:nvPr/>
        </p:nvSpPr>
        <p:spPr>
          <a:xfrm>
            <a:off x="-7968" y="3237117"/>
            <a:ext cx="236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Tuesday, February 6, 2024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Regular Council Meeting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3111B32-C039-456E-8F3B-CE796CFBE065}"/>
              </a:ext>
            </a:extLst>
          </p:cNvPr>
          <p:cNvSpPr txBox="1"/>
          <p:nvPr/>
        </p:nvSpPr>
        <p:spPr>
          <a:xfrm>
            <a:off x="-440126" y="2911646"/>
            <a:ext cx="324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47454AE0-1EE0-43C7-9781-27174060B7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578" y="2269082"/>
            <a:ext cx="492510" cy="52281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5E3420E-5329-4C63-96C0-C1FCA28AA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9739" y="2501723"/>
            <a:ext cx="471981" cy="40046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B4B30BA-05FE-44BD-8E0C-26154910D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511" y="4118931"/>
            <a:ext cx="471982" cy="40046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1A94DB9-0EA1-47D0-9CAB-35662F089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968" y="4103325"/>
            <a:ext cx="471981" cy="40046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AD6613F-06D9-41CD-8AF8-3D4B02B8F365}"/>
              </a:ext>
            </a:extLst>
          </p:cNvPr>
          <p:cNvSpPr txBox="1"/>
          <p:nvPr/>
        </p:nvSpPr>
        <p:spPr>
          <a:xfrm>
            <a:off x="3668218" y="4511290"/>
            <a:ext cx="324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Budget Townhall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1DC54DAD-C30B-42AF-B85D-B679ACF1B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976" y="3319217"/>
            <a:ext cx="471981" cy="400468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8FB7A376-B541-44A2-B136-5EADE7681414}"/>
              </a:ext>
            </a:extLst>
          </p:cNvPr>
          <p:cNvSpPr txBox="1"/>
          <p:nvPr/>
        </p:nvSpPr>
        <p:spPr>
          <a:xfrm>
            <a:off x="-279384" y="2994372"/>
            <a:ext cx="324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Budget Timeline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6DCFA99-6BA5-46F9-9D31-78C688C55015}"/>
              </a:ext>
            </a:extLst>
          </p:cNvPr>
          <p:cNvCxnSpPr>
            <a:cxnSpLocks/>
          </p:cNvCxnSpPr>
          <p:nvPr/>
        </p:nvCxnSpPr>
        <p:spPr>
          <a:xfrm>
            <a:off x="6459287" y="4027420"/>
            <a:ext cx="0" cy="168186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BE4541D-2FBB-4687-AEEC-172D5218ECCD}"/>
              </a:ext>
            </a:extLst>
          </p:cNvPr>
          <p:cNvSpPr txBox="1"/>
          <p:nvPr/>
        </p:nvSpPr>
        <p:spPr>
          <a:xfrm>
            <a:off x="6209445" y="5521139"/>
            <a:ext cx="236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General Fund ( Proposed) 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99DE077-B116-40FE-802F-594B284C95F3}"/>
              </a:ext>
            </a:extLst>
          </p:cNvPr>
          <p:cNvCxnSpPr>
            <a:cxnSpLocks/>
          </p:cNvCxnSpPr>
          <p:nvPr/>
        </p:nvCxnSpPr>
        <p:spPr>
          <a:xfrm>
            <a:off x="8509966" y="3927941"/>
            <a:ext cx="32101" cy="243835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D9A7E87-19FB-41B4-AF52-B41194809595}"/>
              </a:ext>
            </a:extLst>
          </p:cNvPr>
          <p:cNvSpPr txBox="1"/>
          <p:nvPr/>
        </p:nvSpPr>
        <p:spPr>
          <a:xfrm>
            <a:off x="8292229" y="5344291"/>
            <a:ext cx="236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General Fund (Update)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B8AA46D-5E7D-4A14-AD45-B516B215BC8C}"/>
              </a:ext>
            </a:extLst>
          </p:cNvPr>
          <p:cNvSpPr txBox="1"/>
          <p:nvPr/>
        </p:nvSpPr>
        <p:spPr>
          <a:xfrm>
            <a:off x="8100058" y="6089294"/>
            <a:ext cx="236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Enterprise Funds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F44CA82-A150-4937-AD29-1FB968AECBFE}"/>
              </a:ext>
            </a:extLst>
          </p:cNvPr>
          <p:cNvSpPr txBox="1"/>
          <p:nvPr/>
        </p:nvSpPr>
        <p:spPr>
          <a:xfrm>
            <a:off x="7982433" y="5709287"/>
            <a:ext cx="236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Special Funds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E97D0D4-611D-4182-BC3C-9BA696F7FDCF}"/>
              </a:ext>
            </a:extLst>
          </p:cNvPr>
          <p:cNvSpPr txBox="1"/>
          <p:nvPr/>
        </p:nvSpPr>
        <p:spPr>
          <a:xfrm>
            <a:off x="10574721" y="4717319"/>
            <a:ext cx="1425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Operating &amp; CIP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F5D1414-E486-40D2-9B01-14BBFEE16A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974" y="2355560"/>
            <a:ext cx="471982" cy="4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 flipV="1">
            <a:off x="-9624" y="6530180"/>
            <a:ext cx="12173914" cy="4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78" y="174239"/>
            <a:ext cx="829702" cy="826876"/>
          </a:xfrm>
          <a:prstGeom prst="ellipse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15335D-3027-49BF-A235-2E83D52A025E}"/>
              </a:ext>
            </a:extLst>
          </p:cNvPr>
          <p:cNvCxnSpPr>
            <a:cxnSpLocks/>
          </p:cNvCxnSpPr>
          <p:nvPr/>
        </p:nvCxnSpPr>
        <p:spPr>
          <a:xfrm flipH="1">
            <a:off x="5097479" y="1452799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907B36-BB1A-40C9-83C1-36A2BFDEAECC}"/>
              </a:ext>
            </a:extLst>
          </p:cNvPr>
          <p:cNvSpPr txBox="1"/>
          <p:nvPr/>
        </p:nvSpPr>
        <p:spPr>
          <a:xfrm>
            <a:off x="4982007" y="744913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 Stay Tuned 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5CD82B4-559D-45F5-A81B-212FC0398CBF}"/>
              </a:ext>
            </a:extLst>
          </p:cNvPr>
          <p:cNvSpPr/>
          <p:nvPr/>
        </p:nvSpPr>
        <p:spPr>
          <a:xfrm>
            <a:off x="5010072" y="1646501"/>
            <a:ext cx="6691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Dedicated budget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Budget Workbook / Presentation slides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Recorded Public meetings available during and after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City Council Chambers starting at 6:00 PM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CC3478-0829-4433-9132-77BDBF8089C3}"/>
              </a:ext>
            </a:extLst>
          </p:cNvPr>
          <p:cNvCxnSpPr>
            <a:cxnSpLocks/>
          </p:cNvCxnSpPr>
          <p:nvPr/>
        </p:nvCxnSpPr>
        <p:spPr>
          <a:xfrm>
            <a:off x="-1670403" y="3558047"/>
            <a:ext cx="0" cy="30560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98EE6B4-7103-4E99-B45F-EE2E43BF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217" y="3368371"/>
            <a:ext cx="6742506" cy="3433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9E582B-E87B-4DFD-833C-F5B26E7E8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337" y="3349795"/>
            <a:ext cx="2205192" cy="345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4C1E67-002D-4FBF-9D27-AFEEB7EB8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720809" y="3141245"/>
            <a:ext cx="413451" cy="413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809A0-95B2-4676-8436-2B4AD2299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146792" y="3165652"/>
            <a:ext cx="366892" cy="3668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B0C660-0723-4C9E-A0F5-3D728283AF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492185" y="3245634"/>
            <a:ext cx="383986" cy="38884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720313F-1E6A-4D07-8AE8-CDA2AE498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20479099">
            <a:off x="7625652" y="389806"/>
            <a:ext cx="1110905" cy="9859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4C352D-A245-49A3-BBBA-222048F651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1017998">
            <a:off x="9043476" y="167739"/>
            <a:ext cx="1501843" cy="14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6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 flipV="1">
            <a:off x="-9624" y="6530180"/>
            <a:ext cx="12173914" cy="4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78" y="174239"/>
            <a:ext cx="829702" cy="826876"/>
          </a:xfrm>
          <a:prstGeom prst="ellipse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15335D-3027-49BF-A235-2E83D52A025E}"/>
              </a:ext>
            </a:extLst>
          </p:cNvPr>
          <p:cNvCxnSpPr>
            <a:cxnSpLocks/>
          </p:cNvCxnSpPr>
          <p:nvPr/>
        </p:nvCxnSpPr>
        <p:spPr>
          <a:xfrm flipH="1">
            <a:off x="5097479" y="1452799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907B36-BB1A-40C9-83C1-36A2BFDEAECC}"/>
              </a:ext>
            </a:extLst>
          </p:cNvPr>
          <p:cNvSpPr txBox="1"/>
          <p:nvPr/>
        </p:nvSpPr>
        <p:spPr>
          <a:xfrm>
            <a:off x="4905439" y="754404"/>
            <a:ext cx="6073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            City-wide Budget 101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CC3478-0829-4433-9132-77BDBF8089C3}"/>
              </a:ext>
            </a:extLst>
          </p:cNvPr>
          <p:cNvCxnSpPr>
            <a:cxnSpLocks/>
          </p:cNvCxnSpPr>
          <p:nvPr/>
        </p:nvCxnSpPr>
        <p:spPr>
          <a:xfrm>
            <a:off x="-1670403" y="3558047"/>
            <a:ext cx="0" cy="30560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3" name="Chart 22">
                <a:extLst>
                  <a:ext uri="{FF2B5EF4-FFF2-40B4-BE49-F238E27FC236}">
                    <a16:creationId xmlns:a16="http://schemas.microsoft.com/office/drawing/2014/main" id="{048EAF63-F7B7-4C8D-B83C-829BF4E5761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89911605"/>
                  </p:ext>
                </p:extLst>
              </p:nvPr>
            </p:nvGraphicFramePr>
            <p:xfrm>
              <a:off x="1526875" y="1208499"/>
              <a:ext cx="10345577" cy="53216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3" name="Chart 22">
                <a:extLst>
                  <a:ext uri="{FF2B5EF4-FFF2-40B4-BE49-F238E27FC236}">
                    <a16:creationId xmlns:a16="http://schemas.microsoft.com/office/drawing/2014/main" id="{048EAF63-F7B7-4C8D-B83C-829BF4E576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6875" y="1208499"/>
                <a:ext cx="10345577" cy="532168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3781AEE-AAC1-44BA-A81C-4313627E2201}"/>
              </a:ext>
            </a:extLst>
          </p:cNvPr>
          <p:cNvSpPr txBox="1"/>
          <p:nvPr/>
        </p:nvSpPr>
        <p:spPr>
          <a:xfrm>
            <a:off x="4355610" y="6042002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3F9A94-01FD-4224-8FA6-725A53C183CF}"/>
              </a:ext>
            </a:extLst>
          </p:cNvPr>
          <p:cNvSpPr txBox="1"/>
          <p:nvPr/>
        </p:nvSpPr>
        <p:spPr>
          <a:xfrm>
            <a:off x="7488122" y="6065014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0FB85E-A1B3-42B7-8212-0F75EC302767}"/>
              </a:ext>
            </a:extLst>
          </p:cNvPr>
          <p:cNvSpPr txBox="1"/>
          <p:nvPr/>
        </p:nvSpPr>
        <p:spPr>
          <a:xfrm>
            <a:off x="9732846" y="6065014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5CBB1A-A68E-40F0-A169-8ADEC1C97E52}"/>
              </a:ext>
            </a:extLst>
          </p:cNvPr>
          <p:cNvSpPr txBox="1"/>
          <p:nvPr/>
        </p:nvSpPr>
        <p:spPr>
          <a:xfrm>
            <a:off x="11125792" y="4952350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F379D-D22C-4CB9-BEC9-F01279124AC3}"/>
              </a:ext>
            </a:extLst>
          </p:cNvPr>
          <p:cNvSpPr txBox="1"/>
          <p:nvPr/>
        </p:nvSpPr>
        <p:spPr>
          <a:xfrm>
            <a:off x="11191341" y="5911219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B58BC-DEFB-4DB1-AC8B-FD276605EBE0}"/>
              </a:ext>
            </a:extLst>
          </p:cNvPr>
          <p:cNvSpPr txBox="1"/>
          <p:nvPr/>
        </p:nvSpPr>
        <p:spPr>
          <a:xfrm>
            <a:off x="1796676" y="2501859"/>
            <a:ext cx="24930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     (1) Fund, (24) Departments: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Police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Graffiti Abatement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Animal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Code Enforcement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Parks &amp; Recreation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Library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Community &amp; Econ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City Administration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385F96-F4C5-4221-872B-82F2CC4F6466}"/>
              </a:ext>
            </a:extLst>
          </p:cNvPr>
          <p:cNvSpPr/>
          <p:nvPr/>
        </p:nvSpPr>
        <p:spPr>
          <a:xfrm>
            <a:off x="5175315" y="5535232"/>
            <a:ext cx="713425" cy="6386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F8F923-333B-4083-B4AC-65B37CCD08E6}"/>
              </a:ext>
            </a:extLst>
          </p:cNvPr>
          <p:cNvSpPr txBox="1"/>
          <p:nvPr/>
        </p:nvSpPr>
        <p:spPr>
          <a:xfrm>
            <a:off x="5434032" y="2006409"/>
            <a:ext cx="249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Streets Capital Projects</a:t>
            </a:r>
          </a:p>
        </p:txBody>
      </p:sp>
      <p:pic>
        <p:nvPicPr>
          <p:cNvPr id="34" name="Picture 33" descr="Pedestrian Crossing Traffic Sign · Free vector graphic on Pixabay">
            <a:extLst>
              <a:ext uri="{FF2B5EF4-FFF2-40B4-BE49-F238E27FC236}">
                <a16:creationId xmlns:a16="http://schemas.microsoft.com/office/drawing/2014/main" id="{037CA98A-C700-46C3-B644-B93C0580B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40" y="2970468"/>
            <a:ext cx="470240" cy="414917"/>
          </a:xfrm>
          <a:prstGeom prst="rect">
            <a:avLst/>
          </a:prstGeom>
        </p:spPr>
      </p:pic>
      <p:pic>
        <p:nvPicPr>
          <p:cNvPr id="17" name="Graphic 16" descr="Deciduous tree">
            <a:extLst>
              <a:ext uri="{FF2B5EF4-FFF2-40B4-BE49-F238E27FC236}">
                <a16:creationId xmlns:a16="http://schemas.microsoft.com/office/drawing/2014/main" id="{AFD5A36E-CA5B-454B-9725-EF2DCA216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4002" y="5221420"/>
            <a:ext cx="338554" cy="3385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C8000F-A4E6-426A-B3F8-91B052CC309C}"/>
              </a:ext>
            </a:extLst>
          </p:cNvPr>
          <p:cNvSpPr txBox="1"/>
          <p:nvPr/>
        </p:nvSpPr>
        <p:spPr>
          <a:xfrm>
            <a:off x="5957623" y="3608169"/>
            <a:ext cx="2091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$18.9M Budget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FDDB4B-DD36-41E4-A45F-CD719D44F03D}"/>
              </a:ext>
            </a:extLst>
          </p:cNvPr>
          <p:cNvSpPr txBox="1"/>
          <p:nvPr/>
        </p:nvSpPr>
        <p:spPr>
          <a:xfrm>
            <a:off x="5936202" y="3089853"/>
            <a:ext cx="2091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(12 ) Streets Projects</a:t>
            </a:r>
          </a:p>
        </p:txBody>
      </p:sp>
      <p:pic>
        <p:nvPicPr>
          <p:cNvPr id="36" name="Graphic 35" descr="Arrow Rotate left">
            <a:extLst>
              <a:ext uri="{FF2B5EF4-FFF2-40B4-BE49-F238E27FC236}">
                <a16:creationId xmlns:a16="http://schemas.microsoft.com/office/drawing/2014/main" id="{3DBC2B5D-2D2E-4571-B4B5-ACB4E9BFB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69014">
            <a:off x="5501199" y="5106566"/>
            <a:ext cx="494280" cy="45019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740DC7B-FF44-408B-B0C7-9018A82F5EAF}"/>
              </a:ext>
            </a:extLst>
          </p:cNvPr>
          <p:cNvSpPr txBox="1"/>
          <p:nvPr/>
        </p:nvSpPr>
        <p:spPr>
          <a:xfrm>
            <a:off x="6313372" y="5620725"/>
            <a:ext cx="2091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 $180k Budget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C32D2C-2030-4AD0-A1EC-467CA6D7297E}"/>
              </a:ext>
            </a:extLst>
          </p:cNvPr>
          <p:cNvSpPr txBox="1"/>
          <p:nvPr/>
        </p:nvSpPr>
        <p:spPr>
          <a:xfrm>
            <a:off x="6370047" y="5000495"/>
            <a:ext cx="2091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Parks CIP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7ACEAD-2C53-444D-851B-F77ED64C0B3D}"/>
              </a:ext>
            </a:extLst>
          </p:cNvPr>
          <p:cNvSpPr txBox="1"/>
          <p:nvPr/>
        </p:nvSpPr>
        <p:spPr>
          <a:xfrm>
            <a:off x="2534451" y="2006409"/>
            <a:ext cx="149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General Fund</a:t>
            </a:r>
          </a:p>
        </p:txBody>
      </p:sp>
      <p:pic>
        <p:nvPicPr>
          <p:cNvPr id="39" name="Graphic 38" descr="Man">
            <a:extLst>
              <a:ext uri="{FF2B5EF4-FFF2-40B4-BE49-F238E27FC236}">
                <a16:creationId xmlns:a16="http://schemas.microsoft.com/office/drawing/2014/main" id="{13CE91DE-F31E-4E83-951A-DA6B654D6D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75300" y="4615973"/>
            <a:ext cx="363977" cy="36397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A5215B-2D0B-4DAD-9F0E-78CD4DA6808A}"/>
              </a:ext>
            </a:extLst>
          </p:cNvPr>
          <p:cNvSpPr txBox="1"/>
          <p:nvPr/>
        </p:nvSpPr>
        <p:spPr>
          <a:xfrm>
            <a:off x="2110270" y="4732921"/>
            <a:ext cx="224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118.25 FTEs</a:t>
            </a:r>
          </a:p>
        </p:txBody>
      </p:sp>
      <p:pic>
        <p:nvPicPr>
          <p:cNvPr id="46" name="Picture 45" descr="Clipart - House icon">
            <a:extLst>
              <a:ext uri="{FF2B5EF4-FFF2-40B4-BE49-F238E27FC236}">
                <a16:creationId xmlns:a16="http://schemas.microsoft.com/office/drawing/2014/main" id="{490AE048-87F8-46FE-8363-7568BF251C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02" y="2450904"/>
            <a:ext cx="319588" cy="3195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9D8F2C0-8AF9-410D-AE41-0ABD2C825C4C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806392" y="5649501"/>
            <a:ext cx="407019" cy="4070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FE86B3E-1E09-4945-A2B3-602B37989E73}"/>
              </a:ext>
            </a:extLst>
          </p:cNvPr>
          <p:cNvSpPr txBox="1"/>
          <p:nvPr/>
        </p:nvSpPr>
        <p:spPr>
          <a:xfrm>
            <a:off x="2229810" y="5756407"/>
            <a:ext cx="224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$ 23M Budget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26CA7CC-81E4-46C2-A9DF-869C0E0A3C1F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69172" y="3546013"/>
            <a:ext cx="407019" cy="40701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BCA8AAD-F006-468E-A6EA-8E675CA5C6D1}"/>
              </a:ext>
            </a:extLst>
          </p:cNvPr>
          <p:cNvSpPr txBox="1"/>
          <p:nvPr/>
        </p:nvSpPr>
        <p:spPr>
          <a:xfrm>
            <a:off x="6339458" y="5328872"/>
            <a:ext cx="2091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(2) Parks Projects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4D934A5-5944-477A-AA3E-328A470FBF39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096000" y="5605871"/>
            <a:ext cx="294977" cy="294977"/>
          </a:xfrm>
          <a:prstGeom prst="rect">
            <a:avLst/>
          </a:prstGeom>
        </p:spPr>
      </p:pic>
      <p:pic>
        <p:nvPicPr>
          <p:cNvPr id="56" name="Picture 55" descr="File:Gear - Noun project 7137.svg - Wikimedia Commons">
            <a:extLst>
              <a:ext uri="{FF2B5EF4-FFF2-40B4-BE49-F238E27FC236}">
                <a16:creationId xmlns:a16="http://schemas.microsoft.com/office/drawing/2014/main" id="{D4687116-D7FC-4376-BBAD-769D31BBC2C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92" y="5096898"/>
            <a:ext cx="375777" cy="37577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EBA99B9-93B0-4862-9ED8-8A663EE74990}"/>
              </a:ext>
            </a:extLst>
          </p:cNvPr>
          <p:cNvSpPr txBox="1"/>
          <p:nvPr/>
        </p:nvSpPr>
        <p:spPr>
          <a:xfrm>
            <a:off x="2170061" y="5163813"/>
            <a:ext cx="2602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(7) CIP &amp; Heavy Equipment Projects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20D44B-97FD-4BF1-977C-F933DE2788ED}"/>
              </a:ext>
            </a:extLst>
          </p:cNvPr>
          <p:cNvSpPr txBox="1"/>
          <p:nvPr/>
        </p:nvSpPr>
        <p:spPr>
          <a:xfrm>
            <a:off x="9272049" y="1992060"/>
            <a:ext cx="149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Enterprise</a:t>
            </a:r>
          </a:p>
        </p:txBody>
      </p:sp>
      <p:pic>
        <p:nvPicPr>
          <p:cNvPr id="61" name="Picture 60" descr="Clipart - House icon">
            <a:extLst>
              <a:ext uri="{FF2B5EF4-FFF2-40B4-BE49-F238E27FC236}">
                <a16:creationId xmlns:a16="http://schemas.microsoft.com/office/drawing/2014/main" id="{B38746DF-4FFA-48E0-BD91-41D494618D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32" y="2493627"/>
            <a:ext cx="319588" cy="31958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97F7B35-A4F8-442F-8918-54B67BE6B5A4}"/>
              </a:ext>
            </a:extLst>
          </p:cNvPr>
          <p:cNvSpPr txBox="1"/>
          <p:nvPr/>
        </p:nvSpPr>
        <p:spPr>
          <a:xfrm>
            <a:off x="8368240" y="2497889"/>
            <a:ext cx="2493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          (4) Funds, (8) Departments: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Wastewater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Solid Waste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Airport</a:t>
            </a:r>
          </a:p>
          <a:p>
            <a:endParaRPr lang="en-US" dirty="0"/>
          </a:p>
        </p:txBody>
      </p:sp>
      <p:pic>
        <p:nvPicPr>
          <p:cNvPr id="63" name="Graphic 62" descr="Man">
            <a:extLst>
              <a:ext uri="{FF2B5EF4-FFF2-40B4-BE49-F238E27FC236}">
                <a16:creationId xmlns:a16="http://schemas.microsoft.com/office/drawing/2014/main" id="{F836DA74-2858-439A-9784-2EF15629C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0151" y="3738275"/>
            <a:ext cx="371769" cy="31958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9987618-701C-47B5-A433-DBF722B59550}"/>
              </a:ext>
            </a:extLst>
          </p:cNvPr>
          <p:cNvSpPr txBox="1"/>
          <p:nvPr/>
        </p:nvSpPr>
        <p:spPr>
          <a:xfrm>
            <a:off x="8579568" y="3828782"/>
            <a:ext cx="224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26.83 FTEs</a:t>
            </a:r>
          </a:p>
        </p:txBody>
      </p:sp>
      <p:pic>
        <p:nvPicPr>
          <p:cNvPr id="65" name="Picture 64" descr="File:Gear - Noun project 7137.svg - Wikimedia Commons">
            <a:extLst>
              <a:ext uri="{FF2B5EF4-FFF2-40B4-BE49-F238E27FC236}">
                <a16:creationId xmlns:a16="http://schemas.microsoft.com/office/drawing/2014/main" id="{210F78CC-F928-4323-AA16-6020367043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37" y="4186203"/>
            <a:ext cx="375777" cy="37577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D09A52B-B5B6-4923-A3D0-BC88F0F2B15B}"/>
              </a:ext>
            </a:extLst>
          </p:cNvPr>
          <p:cNvSpPr txBox="1"/>
          <p:nvPr/>
        </p:nvSpPr>
        <p:spPr>
          <a:xfrm>
            <a:off x="8691920" y="4194399"/>
            <a:ext cx="2602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(11) CIP &amp; Heavy Equipment Projects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79E276C-75F8-4D8F-AD26-B639ABD9B4E1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308759" y="4633749"/>
            <a:ext cx="294977" cy="29497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C1140F5-AF33-4A5C-A68F-A35BFA939982}"/>
              </a:ext>
            </a:extLst>
          </p:cNvPr>
          <p:cNvSpPr txBox="1"/>
          <p:nvPr/>
        </p:nvSpPr>
        <p:spPr>
          <a:xfrm>
            <a:off x="8621863" y="4669057"/>
            <a:ext cx="224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$ 18.1M Budget</a:t>
            </a:r>
          </a:p>
        </p:txBody>
      </p:sp>
      <p:pic>
        <p:nvPicPr>
          <p:cNvPr id="69" name="Picture 68" descr="Clipart - House icon">
            <a:extLst>
              <a:ext uri="{FF2B5EF4-FFF2-40B4-BE49-F238E27FC236}">
                <a16:creationId xmlns:a16="http://schemas.microsoft.com/office/drawing/2014/main" id="{D6BEA649-74AA-48E0-AF69-61BE8C0919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01" y="5462417"/>
            <a:ext cx="265061" cy="26506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5DDEE43-E16C-4BEB-B760-0E6A10CD95C9}"/>
              </a:ext>
            </a:extLst>
          </p:cNvPr>
          <p:cNvSpPr txBox="1"/>
          <p:nvPr/>
        </p:nvSpPr>
        <p:spPr>
          <a:xfrm>
            <a:off x="8458767" y="5482622"/>
            <a:ext cx="14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39 Funds</a:t>
            </a:r>
          </a:p>
        </p:txBody>
      </p:sp>
      <p:pic>
        <p:nvPicPr>
          <p:cNvPr id="70" name="Graphic 69" descr="Man">
            <a:extLst>
              <a:ext uri="{FF2B5EF4-FFF2-40B4-BE49-F238E27FC236}">
                <a16:creationId xmlns:a16="http://schemas.microsoft.com/office/drawing/2014/main" id="{ACFEE94E-546A-4E2D-8F7D-5D6CF2F4CE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06209" y="5429776"/>
            <a:ext cx="323583" cy="32358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A38718D-E43D-48A0-984F-65E968C73C5A}"/>
              </a:ext>
            </a:extLst>
          </p:cNvPr>
          <p:cNvSpPr txBox="1"/>
          <p:nvPr/>
        </p:nvSpPr>
        <p:spPr>
          <a:xfrm>
            <a:off x="9403134" y="5472675"/>
            <a:ext cx="887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11.7 FTEs</a:t>
            </a:r>
          </a:p>
        </p:txBody>
      </p:sp>
      <p:pic>
        <p:nvPicPr>
          <p:cNvPr id="71" name="Picture 70" descr="File:Gear - Noun project 7137.svg - Wikimedia Commons">
            <a:extLst>
              <a:ext uri="{FF2B5EF4-FFF2-40B4-BE49-F238E27FC236}">
                <a16:creationId xmlns:a16="http://schemas.microsoft.com/office/drawing/2014/main" id="{72954D24-D47A-4F28-A25C-1BFDB50384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58" y="5735684"/>
            <a:ext cx="323584" cy="32358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E06A3F81-8CE8-4BAB-9EDF-20DA99C4AED8}"/>
              </a:ext>
            </a:extLst>
          </p:cNvPr>
          <p:cNvSpPr txBox="1"/>
          <p:nvPr/>
        </p:nvSpPr>
        <p:spPr>
          <a:xfrm>
            <a:off x="9206209" y="5776539"/>
            <a:ext cx="1150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(11) CIP Projects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CBF4931-267F-4718-8E81-462909BA9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88546" y="5885598"/>
            <a:ext cx="275440" cy="262998"/>
          </a:xfrm>
          <a:prstGeom prst="rect">
            <a:avLst/>
          </a:prstGeom>
        </p:spPr>
      </p:pic>
      <p:pic>
        <p:nvPicPr>
          <p:cNvPr id="74" name="Picture 73" descr="Clipart - House icon">
            <a:extLst>
              <a:ext uri="{FF2B5EF4-FFF2-40B4-BE49-F238E27FC236}">
                <a16:creationId xmlns:a16="http://schemas.microsoft.com/office/drawing/2014/main" id="{FD071791-7F42-4B91-9BD7-BCA96078F3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34" y="5376741"/>
            <a:ext cx="280527" cy="28052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C3C1488-9DF6-4553-A0A1-A4E6D0E995BA}"/>
              </a:ext>
            </a:extLst>
          </p:cNvPr>
          <p:cNvSpPr txBox="1"/>
          <p:nvPr/>
        </p:nvSpPr>
        <p:spPr>
          <a:xfrm>
            <a:off x="10508689" y="5397860"/>
            <a:ext cx="14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 Funds</a:t>
            </a:r>
          </a:p>
        </p:txBody>
      </p:sp>
      <p:pic>
        <p:nvPicPr>
          <p:cNvPr id="76" name="Graphic 75" descr="Man">
            <a:extLst>
              <a:ext uri="{FF2B5EF4-FFF2-40B4-BE49-F238E27FC236}">
                <a16:creationId xmlns:a16="http://schemas.microsoft.com/office/drawing/2014/main" id="{2E10AB8B-A69C-4CD9-BDF1-78F99CC40C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87195" y="5721476"/>
            <a:ext cx="323583" cy="32358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839AE58-D5A9-4EF6-BB26-010500BDD134}"/>
              </a:ext>
            </a:extLst>
          </p:cNvPr>
          <p:cNvSpPr txBox="1"/>
          <p:nvPr/>
        </p:nvSpPr>
        <p:spPr>
          <a:xfrm>
            <a:off x="10563818" y="5728592"/>
            <a:ext cx="887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.75 FTE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67592C8-5132-40D4-AEF7-96CF9D6E93ED}"/>
              </a:ext>
            </a:extLst>
          </p:cNvPr>
          <p:cNvSpPr txBox="1"/>
          <p:nvPr/>
        </p:nvSpPr>
        <p:spPr>
          <a:xfrm>
            <a:off x="8434874" y="5912234"/>
            <a:ext cx="1150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$2.2M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CBCD17C-451C-4282-972F-6E2FC87F5AB2}"/>
              </a:ext>
            </a:extLst>
          </p:cNvPr>
          <p:cNvSpPr/>
          <p:nvPr/>
        </p:nvSpPr>
        <p:spPr>
          <a:xfrm>
            <a:off x="47319" y="1885705"/>
            <a:ext cx="1540577" cy="45486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883CE9-F002-4382-8632-D0D8E5021EF5}"/>
              </a:ext>
            </a:extLst>
          </p:cNvPr>
          <p:cNvSpPr txBox="1"/>
          <p:nvPr/>
        </p:nvSpPr>
        <p:spPr>
          <a:xfrm>
            <a:off x="487861" y="3827822"/>
            <a:ext cx="13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F9FA"/>
                </a:solidFill>
              </a:rPr>
              <a:t> 49 Funds</a:t>
            </a:r>
          </a:p>
        </p:txBody>
      </p:sp>
      <p:pic>
        <p:nvPicPr>
          <p:cNvPr id="81" name="Graphic 80" descr="Man">
            <a:extLst>
              <a:ext uri="{FF2B5EF4-FFF2-40B4-BE49-F238E27FC236}">
                <a16:creationId xmlns:a16="http://schemas.microsoft.com/office/drawing/2014/main" id="{24E3BF3D-5182-47F6-92B5-C69DA6EA02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8209" y="4433984"/>
            <a:ext cx="363977" cy="363977"/>
          </a:xfrm>
          <a:prstGeom prst="rect">
            <a:avLst/>
          </a:prstGeom>
        </p:spPr>
      </p:pic>
      <p:pic>
        <p:nvPicPr>
          <p:cNvPr id="82" name="Picture 81" descr="Clipart - House icon">
            <a:extLst>
              <a:ext uri="{FF2B5EF4-FFF2-40B4-BE49-F238E27FC236}">
                <a16:creationId xmlns:a16="http://schemas.microsoft.com/office/drawing/2014/main" id="{1C077FBF-592B-4114-94D8-EDD902AB8F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3" y="3790913"/>
            <a:ext cx="319588" cy="31958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1C8A38D-A84C-40EF-957F-52C9C3B2F747}"/>
              </a:ext>
            </a:extLst>
          </p:cNvPr>
          <p:cNvSpPr txBox="1"/>
          <p:nvPr/>
        </p:nvSpPr>
        <p:spPr>
          <a:xfrm>
            <a:off x="471801" y="4455706"/>
            <a:ext cx="13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157 FTEs</a:t>
            </a:r>
          </a:p>
        </p:txBody>
      </p:sp>
      <p:pic>
        <p:nvPicPr>
          <p:cNvPr id="84" name="Picture 83" descr="File:Gear - Noun project 7137.svg - Wikimedia Commons">
            <a:extLst>
              <a:ext uri="{FF2B5EF4-FFF2-40B4-BE49-F238E27FC236}">
                <a16:creationId xmlns:a16="http://schemas.microsoft.com/office/drawing/2014/main" id="{7F66936B-EA9C-4E40-9875-06095FCC8BE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" y="5090300"/>
            <a:ext cx="375777" cy="37577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ADC6586B-09A1-48A5-9FA6-7CAD499992DF}"/>
              </a:ext>
            </a:extLst>
          </p:cNvPr>
          <p:cNvSpPr txBox="1"/>
          <p:nvPr/>
        </p:nvSpPr>
        <p:spPr>
          <a:xfrm>
            <a:off x="254798" y="5250215"/>
            <a:ext cx="13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43 </a:t>
            </a:r>
            <a:r>
              <a:rPr lang="en-US" sz="1600" dirty="0">
                <a:solidFill>
                  <a:schemeClr val="bg1"/>
                </a:solidFill>
              </a:rPr>
              <a:t>CIP P</a:t>
            </a:r>
            <a:r>
              <a:rPr lang="en-US" sz="1200" dirty="0">
                <a:solidFill>
                  <a:schemeClr val="bg1"/>
                </a:solidFill>
              </a:rPr>
              <a:t>rojects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EC6B26-18FA-4941-8AD5-1F2D13092B55}"/>
              </a:ext>
            </a:extLst>
          </p:cNvPr>
          <p:cNvSpPr txBox="1"/>
          <p:nvPr/>
        </p:nvSpPr>
        <p:spPr>
          <a:xfrm>
            <a:off x="60980" y="1929344"/>
            <a:ext cx="1745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City-wide Operating and CIP Budget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0548A9E-856B-4F58-B1A1-48CB51F2B5A6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1139" y="5829850"/>
            <a:ext cx="367317" cy="36731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2B3F24B-9A3E-4784-BAF7-20827C9DBDBF}"/>
              </a:ext>
            </a:extLst>
          </p:cNvPr>
          <p:cNvSpPr txBox="1"/>
          <p:nvPr/>
        </p:nvSpPr>
        <p:spPr>
          <a:xfrm>
            <a:off x="415720" y="5925684"/>
            <a:ext cx="224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$ 66.3 M Budget</a:t>
            </a:r>
          </a:p>
        </p:txBody>
      </p:sp>
    </p:spTree>
    <p:extLst>
      <p:ext uri="{BB962C8B-B14F-4D97-AF65-F5344CB8AC3E}">
        <p14:creationId xmlns:p14="http://schemas.microsoft.com/office/powerpoint/2010/main" val="411228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599DAF-2817-4217-A4B9-6E1B36B0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43" y="1541233"/>
            <a:ext cx="8907118" cy="48489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 flipV="1">
            <a:off x="-9624" y="6530180"/>
            <a:ext cx="12173914" cy="4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78" y="174239"/>
            <a:ext cx="829702" cy="826876"/>
          </a:xfrm>
          <a:prstGeom prst="ellipse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15335D-3027-49BF-A235-2E83D52A025E}"/>
              </a:ext>
            </a:extLst>
          </p:cNvPr>
          <p:cNvCxnSpPr>
            <a:cxnSpLocks/>
          </p:cNvCxnSpPr>
          <p:nvPr/>
        </p:nvCxnSpPr>
        <p:spPr>
          <a:xfrm flipH="1">
            <a:off x="5097479" y="1452799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907B36-BB1A-40C9-83C1-36A2BFDEAECC}"/>
              </a:ext>
            </a:extLst>
          </p:cNvPr>
          <p:cNvSpPr txBox="1"/>
          <p:nvPr/>
        </p:nvSpPr>
        <p:spPr>
          <a:xfrm>
            <a:off x="4770409" y="754404"/>
            <a:ext cx="620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            City-wide Budget 101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CC3478-0829-4433-9132-77BDBF8089C3}"/>
              </a:ext>
            </a:extLst>
          </p:cNvPr>
          <p:cNvCxnSpPr>
            <a:cxnSpLocks/>
          </p:cNvCxnSpPr>
          <p:nvPr/>
        </p:nvCxnSpPr>
        <p:spPr>
          <a:xfrm>
            <a:off x="-1670403" y="3558047"/>
            <a:ext cx="0" cy="30560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781AEE-AAC1-44BA-A81C-4313627E2201}"/>
              </a:ext>
            </a:extLst>
          </p:cNvPr>
          <p:cNvSpPr txBox="1"/>
          <p:nvPr/>
        </p:nvSpPr>
        <p:spPr>
          <a:xfrm>
            <a:off x="4355610" y="6042002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0FB85E-A1B3-42B7-8212-0F75EC302767}"/>
              </a:ext>
            </a:extLst>
          </p:cNvPr>
          <p:cNvSpPr txBox="1"/>
          <p:nvPr/>
        </p:nvSpPr>
        <p:spPr>
          <a:xfrm>
            <a:off x="9732846" y="6065014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5CBB1A-A68E-40F0-A169-8ADEC1C97E52}"/>
              </a:ext>
            </a:extLst>
          </p:cNvPr>
          <p:cNvSpPr txBox="1"/>
          <p:nvPr/>
        </p:nvSpPr>
        <p:spPr>
          <a:xfrm>
            <a:off x="11125792" y="4952350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F379D-D22C-4CB9-BEC9-F01279124AC3}"/>
              </a:ext>
            </a:extLst>
          </p:cNvPr>
          <p:cNvSpPr txBox="1"/>
          <p:nvPr/>
        </p:nvSpPr>
        <p:spPr>
          <a:xfrm>
            <a:off x="11191341" y="5911219"/>
            <a:ext cx="8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3%</a:t>
            </a:r>
          </a:p>
        </p:txBody>
      </p:sp>
      <p:pic>
        <p:nvPicPr>
          <p:cNvPr id="39" name="Graphic 38" descr="Man">
            <a:extLst>
              <a:ext uri="{FF2B5EF4-FFF2-40B4-BE49-F238E27FC236}">
                <a16:creationId xmlns:a16="http://schemas.microsoft.com/office/drawing/2014/main" id="{13CE91DE-F31E-4E83-951A-DA6B654D6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5543" y="4238915"/>
            <a:ext cx="363977" cy="36397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A5215B-2D0B-4DAD-9F0E-78CD4DA6808A}"/>
              </a:ext>
            </a:extLst>
          </p:cNvPr>
          <p:cNvSpPr txBox="1"/>
          <p:nvPr/>
        </p:nvSpPr>
        <p:spPr>
          <a:xfrm>
            <a:off x="2110270" y="4732921"/>
            <a:ext cx="224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118.25 FTEs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E86B3E-1E09-4945-A2B3-602B37989E73}"/>
              </a:ext>
            </a:extLst>
          </p:cNvPr>
          <p:cNvSpPr txBox="1"/>
          <p:nvPr/>
        </p:nvSpPr>
        <p:spPr>
          <a:xfrm>
            <a:off x="2229810" y="5756407"/>
            <a:ext cx="2245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$ 23M Budget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3C1488-9DF6-4553-A0A1-A4E6D0E995BA}"/>
              </a:ext>
            </a:extLst>
          </p:cNvPr>
          <p:cNvSpPr txBox="1"/>
          <p:nvPr/>
        </p:nvSpPr>
        <p:spPr>
          <a:xfrm>
            <a:off x="10508689" y="5397860"/>
            <a:ext cx="145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 Funds</a:t>
            </a:r>
          </a:p>
        </p:txBody>
      </p:sp>
      <p:pic>
        <p:nvPicPr>
          <p:cNvPr id="76" name="Graphic 75" descr="Man">
            <a:extLst>
              <a:ext uri="{FF2B5EF4-FFF2-40B4-BE49-F238E27FC236}">
                <a16:creationId xmlns:a16="http://schemas.microsoft.com/office/drawing/2014/main" id="{2E10AB8B-A69C-4CD9-BDF1-78F99CC4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7195" y="5721476"/>
            <a:ext cx="323583" cy="3235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CBCD17C-451C-4282-972F-6E2FC87F5AB2}"/>
              </a:ext>
            </a:extLst>
          </p:cNvPr>
          <p:cNvSpPr/>
          <p:nvPr/>
        </p:nvSpPr>
        <p:spPr>
          <a:xfrm>
            <a:off x="1270715" y="1559355"/>
            <a:ext cx="1540577" cy="45486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883CE9-F002-4382-8632-D0D8E5021EF5}"/>
              </a:ext>
            </a:extLst>
          </p:cNvPr>
          <p:cNvSpPr txBox="1"/>
          <p:nvPr/>
        </p:nvSpPr>
        <p:spPr>
          <a:xfrm>
            <a:off x="1738104" y="3450764"/>
            <a:ext cx="13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F9FA"/>
                </a:solidFill>
              </a:rPr>
              <a:t> 49 Funds</a:t>
            </a:r>
          </a:p>
        </p:txBody>
      </p:sp>
      <p:pic>
        <p:nvPicPr>
          <p:cNvPr id="81" name="Graphic 80" descr="Man">
            <a:extLst>
              <a:ext uri="{FF2B5EF4-FFF2-40B4-BE49-F238E27FC236}">
                <a16:creationId xmlns:a16="http://schemas.microsoft.com/office/drawing/2014/main" id="{24E3BF3D-5182-47F6-92B5-C69DA6EA0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605" y="4107634"/>
            <a:ext cx="363977" cy="363977"/>
          </a:xfrm>
          <a:prstGeom prst="rect">
            <a:avLst/>
          </a:prstGeom>
        </p:spPr>
      </p:pic>
      <p:pic>
        <p:nvPicPr>
          <p:cNvPr id="82" name="Picture 81" descr="Clipart - House icon">
            <a:extLst>
              <a:ext uri="{FF2B5EF4-FFF2-40B4-BE49-F238E27FC236}">
                <a16:creationId xmlns:a16="http://schemas.microsoft.com/office/drawing/2014/main" id="{1C077FBF-592B-4114-94D8-EDD902AB8F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99" y="3464563"/>
            <a:ext cx="319588" cy="31958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1C8A38D-A84C-40EF-957F-52C9C3B2F747}"/>
              </a:ext>
            </a:extLst>
          </p:cNvPr>
          <p:cNvSpPr txBox="1"/>
          <p:nvPr/>
        </p:nvSpPr>
        <p:spPr>
          <a:xfrm>
            <a:off x="1722044" y="4078648"/>
            <a:ext cx="13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157 FTEs</a:t>
            </a:r>
          </a:p>
        </p:txBody>
      </p:sp>
      <p:pic>
        <p:nvPicPr>
          <p:cNvPr id="84" name="Picture 83" descr="File:Gear - Noun project 7137.svg - Wikimedia Commons">
            <a:extLst>
              <a:ext uri="{FF2B5EF4-FFF2-40B4-BE49-F238E27FC236}">
                <a16:creationId xmlns:a16="http://schemas.microsoft.com/office/drawing/2014/main" id="{7F66936B-EA9C-4E40-9875-06095FCC8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7" y="4763950"/>
            <a:ext cx="375777" cy="37577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ADC6586B-09A1-48A5-9FA6-7CAD499992DF}"/>
              </a:ext>
            </a:extLst>
          </p:cNvPr>
          <p:cNvSpPr txBox="1"/>
          <p:nvPr/>
        </p:nvSpPr>
        <p:spPr>
          <a:xfrm>
            <a:off x="1478194" y="4923865"/>
            <a:ext cx="13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43 </a:t>
            </a:r>
            <a:r>
              <a:rPr lang="en-US" sz="1600" dirty="0">
                <a:solidFill>
                  <a:schemeClr val="bg1"/>
                </a:solidFill>
              </a:rPr>
              <a:t>CIP P</a:t>
            </a:r>
            <a:r>
              <a:rPr lang="en-US" sz="1200" dirty="0">
                <a:solidFill>
                  <a:schemeClr val="bg1"/>
                </a:solidFill>
              </a:rPr>
              <a:t>rojects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EC6B26-18FA-4941-8AD5-1F2D13092B55}"/>
              </a:ext>
            </a:extLst>
          </p:cNvPr>
          <p:cNvSpPr txBox="1"/>
          <p:nvPr/>
        </p:nvSpPr>
        <p:spPr>
          <a:xfrm>
            <a:off x="1311223" y="1552286"/>
            <a:ext cx="1745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City-wide Operating and CIP Budget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0548A9E-856B-4F58-B1A1-48CB51F2B5A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94535" y="5503500"/>
            <a:ext cx="367317" cy="36731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2B3F24B-9A3E-4784-BAF7-20827C9DBDBF}"/>
              </a:ext>
            </a:extLst>
          </p:cNvPr>
          <p:cNvSpPr txBox="1"/>
          <p:nvPr/>
        </p:nvSpPr>
        <p:spPr>
          <a:xfrm>
            <a:off x="1599592" y="5546558"/>
            <a:ext cx="224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$ 66.3 M Budget</a:t>
            </a:r>
          </a:p>
        </p:txBody>
      </p:sp>
    </p:spTree>
    <p:extLst>
      <p:ext uri="{BB962C8B-B14F-4D97-AF65-F5344CB8AC3E}">
        <p14:creationId xmlns:p14="http://schemas.microsoft.com/office/powerpoint/2010/main" val="371385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-18086" y="0"/>
            <a:ext cx="12192000" cy="74263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 flipV="1">
            <a:off x="0" y="6293779"/>
            <a:ext cx="12173914" cy="4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4934134" y="38064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General Fund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3D834-18F6-4149-863C-B32B1659F76C}"/>
              </a:ext>
            </a:extLst>
          </p:cNvPr>
          <p:cNvSpPr txBox="1"/>
          <p:nvPr/>
        </p:nvSpPr>
        <p:spPr>
          <a:xfrm>
            <a:off x="4984710" y="952397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Poppins" panose="020B0604020202020204" charset="0"/>
              </a:rPr>
              <a:t>                           Revenues             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7379C45C-32C3-48A0-9179-5BB9E9D817EC}"/>
              </a:ext>
            </a:extLst>
          </p:cNvPr>
          <p:cNvSpPr txBox="1">
            <a:spLocks/>
          </p:cNvSpPr>
          <p:nvPr/>
        </p:nvSpPr>
        <p:spPr>
          <a:xfrm>
            <a:off x="237271" y="4845466"/>
            <a:ext cx="9040238" cy="1399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Moderate revenue projections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No major changes expected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Incorporated all known updates from the State, County, and other local agencies 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Continuous monitoring is always recommended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232DF-73E9-4A7E-BA1B-653FDE1A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496" y="2122855"/>
            <a:ext cx="5395304" cy="267341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31EF61-D58A-468A-8ADA-F8A9052009D4}"/>
              </a:ext>
            </a:extLst>
          </p:cNvPr>
          <p:cNvSpPr txBox="1"/>
          <p:nvPr/>
        </p:nvSpPr>
        <p:spPr>
          <a:xfrm>
            <a:off x="6390571" y="1624164"/>
            <a:ext cx="531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Top 4 Tax Revenues =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54%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of total GF Revenues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D87D67-8C2B-4188-AB5D-F63539ED467B}"/>
              </a:ext>
            </a:extLst>
          </p:cNvPr>
          <p:cNvSpPr/>
          <p:nvPr/>
        </p:nvSpPr>
        <p:spPr>
          <a:xfrm>
            <a:off x="28165" y="2051222"/>
            <a:ext cx="6178218" cy="2310915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320240-F7DB-44D8-BD6F-AF91DB3AC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56520"/>
              </p:ext>
            </p:extLst>
          </p:nvPr>
        </p:nvGraphicFramePr>
        <p:xfrm>
          <a:off x="157895" y="2166490"/>
          <a:ext cx="5994400" cy="2011680"/>
        </p:xfrm>
        <a:graphic>
          <a:graphicData uri="http://schemas.openxmlformats.org/drawingml/2006/table">
            <a:tbl>
              <a:tblPr firstRow="1" lastRow="1" bandRow="1">
                <a:tableStyleId>{C083E6E3-FA7D-4D7B-A595-EF9225AFEA82}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984369165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415670720"/>
                    </a:ext>
                  </a:extLst>
                </a:gridCol>
                <a:gridCol w="1082810">
                  <a:extLst>
                    <a:ext uri="{9D8B030D-6E8A-4147-A177-3AD203B41FA5}">
                      <a16:colId xmlns:a16="http://schemas.microsoft.com/office/drawing/2014/main" val="3486879629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2949610406"/>
                    </a:ext>
                  </a:extLst>
                </a:gridCol>
                <a:gridCol w="1159339">
                  <a:extLst>
                    <a:ext uri="{9D8B030D-6E8A-4147-A177-3AD203B41FA5}">
                      <a16:colId xmlns:a16="http://schemas.microsoft.com/office/drawing/2014/main" val="53437325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Revenue Category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2023/24            Current Budget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2024/25 Proposed</a:t>
                      </a:r>
                      <a:endParaRPr lang="en-US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 Total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YOY Change</a:t>
                      </a:r>
                      <a:endParaRPr lang="en-US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7456520"/>
                  </a:ext>
                </a:extLst>
              </a:tr>
              <a:tr h="44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Taxes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12,982,996 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13,513,622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59%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530,626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50533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License &amp; Permits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282,400 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324,100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41,700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48769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Grants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2,449,937 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734,150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-1,715,787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40298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Fees &amp; Charges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5,281,128 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6,459,786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1,178,659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857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Fines &amp; Assessments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13,000 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17,000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0%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4,000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69055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Interest/Misc./Reim.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1,119,022 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247,150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-871,872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99401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Transfers In 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1,733,040 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1,537,862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7%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-195,178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553686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Total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23,861,523 </a:t>
                      </a:r>
                      <a:endParaRPr lang="en-US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$22,833,671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100%</a:t>
                      </a:r>
                      <a:endParaRPr lang="en-US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$ -1,027,852 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254086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7E9EF95-C092-4E52-9FF2-FE82F192DA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32866" y="5293709"/>
            <a:ext cx="1900367" cy="5087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0C3689-547A-4A11-B4DF-C83E3DEE74C6}"/>
              </a:ext>
            </a:extLst>
          </p:cNvPr>
          <p:cNvSpPr txBox="1"/>
          <p:nvPr/>
        </p:nvSpPr>
        <p:spPr>
          <a:xfrm>
            <a:off x="344713" y="4369787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Grant Revenues adjusted to include revised Police Grant latest estimates  = </a:t>
            </a:r>
            <a:r>
              <a:rPr lang="en-US" sz="1200" u="sng" dirty="0">
                <a:solidFill>
                  <a:srgbClr val="00B050"/>
                </a:solidFill>
              </a:rPr>
              <a:t>$ 35,000</a:t>
            </a:r>
            <a:r>
              <a:rPr lang="en-US" sz="1200" u="sng" dirty="0">
                <a:solidFill>
                  <a:srgbClr val="002060"/>
                </a:solidFill>
              </a:rPr>
              <a:t>.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5EFDE3C-ED1C-42D5-B665-87358BACEF22}"/>
              </a:ext>
            </a:extLst>
          </p:cNvPr>
          <p:cNvSpPr/>
          <p:nvPr/>
        </p:nvSpPr>
        <p:spPr>
          <a:xfrm>
            <a:off x="201080" y="4414181"/>
            <a:ext cx="143633" cy="1564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152407" y="-708320"/>
            <a:ext cx="12192000" cy="74263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>
            <a:off x="18086" y="6577479"/>
            <a:ext cx="12155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4934134" y="38064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General Fund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3D834-18F6-4149-863C-B32B1659F76C}"/>
              </a:ext>
            </a:extLst>
          </p:cNvPr>
          <p:cNvSpPr txBox="1"/>
          <p:nvPr/>
        </p:nvSpPr>
        <p:spPr>
          <a:xfrm>
            <a:off x="4984710" y="952397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cs typeface="Poppins" panose="020B0604020202020204" charset="0"/>
              </a:rPr>
              <a:t>         Expenses Overview              </a:t>
            </a: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356043A4-9EAE-4C90-9D21-F03AF006B741}"/>
              </a:ext>
            </a:extLst>
          </p:cNvPr>
          <p:cNvSpPr/>
          <p:nvPr/>
        </p:nvSpPr>
        <p:spPr>
          <a:xfrm>
            <a:off x="1498123" y="1864817"/>
            <a:ext cx="2127875" cy="1083519"/>
          </a:xfrm>
          <a:prstGeom prst="roundRect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Personnel Changes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Full-Time FTE’s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118.25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Added  4 FTEs</a:t>
            </a:r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3F1FB6ED-8DEB-4FB5-B3F2-5A791253C7F7}"/>
              </a:ext>
            </a:extLst>
          </p:cNvPr>
          <p:cNvSpPr/>
          <p:nvPr/>
        </p:nvSpPr>
        <p:spPr>
          <a:xfrm>
            <a:off x="1446766" y="3020711"/>
            <a:ext cx="2127875" cy="1025617"/>
          </a:xfrm>
          <a:prstGeom prst="roundRect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4% Cost of Living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(COLA, 2021 MOU)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19B35E52-4B20-4A4E-8FF6-A5A1C4DFD679}"/>
              </a:ext>
            </a:extLst>
          </p:cNvPr>
          <p:cNvSpPr/>
          <p:nvPr/>
        </p:nvSpPr>
        <p:spPr>
          <a:xfrm>
            <a:off x="1464905" y="4140907"/>
            <a:ext cx="2149277" cy="1033819"/>
          </a:xfrm>
          <a:prstGeom prst="roundRect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Merit Increases 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 (Applicable Employees)</a:t>
            </a:r>
          </a:p>
        </p:txBody>
      </p:sp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23219EC6-9A18-46A4-B901-C1FA33FEB919}"/>
              </a:ext>
            </a:extLst>
          </p:cNvPr>
          <p:cNvSpPr/>
          <p:nvPr/>
        </p:nvSpPr>
        <p:spPr>
          <a:xfrm>
            <a:off x="3676530" y="2985986"/>
            <a:ext cx="2211022" cy="1083519"/>
          </a:xfrm>
          <a:prstGeom prst="roundRect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Inflationary Impact Supplies &amp; Services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8096569F-6C05-4CD5-B411-24A482B452B7}"/>
              </a:ext>
            </a:extLst>
          </p:cNvPr>
          <p:cNvSpPr/>
          <p:nvPr/>
        </p:nvSpPr>
        <p:spPr>
          <a:xfrm>
            <a:off x="3678305" y="1871881"/>
            <a:ext cx="2258015" cy="1029278"/>
          </a:xfrm>
          <a:prstGeom prst="round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Utilities ( Price Increase 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(CPUC Est. 1%- 2% 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D640D9E9-4BB7-45CF-B396-40AED4FEEA4B}"/>
              </a:ext>
            </a:extLst>
          </p:cNvPr>
          <p:cNvSpPr/>
          <p:nvPr/>
        </p:nvSpPr>
        <p:spPr>
          <a:xfrm>
            <a:off x="6137525" y="4154670"/>
            <a:ext cx="2127875" cy="1083519"/>
          </a:xfrm>
          <a:prstGeom prst="roundRect">
            <a:avLst/>
          </a:prstGeom>
          <a:solidFill>
            <a:srgbClr val="D719B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New &amp; Current Software , Hardware, Licenses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Maintenance</a:t>
            </a: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16BE7F27-270D-4CB2-AD59-EEEA943F2B99}"/>
              </a:ext>
            </a:extLst>
          </p:cNvPr>
          <p:cNvSpPr/>
          <p:nvPr/>
        </p:nvSpPr>
        <p:spPr>
          <a:xfrm>
            <a:off x="6191478" y="5318914"/>
            <a:ext cx="2073922" cy="1083519"/>
          </a:xfrm>
          <a:prstGeom prst="roundRect">
            <a:avLst/>
          </a:prstGeom>
          <a:solidFill>
            <a:srgbClr val="C0000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General Fund Allocations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( WC, Insurance, POB)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ounded Rectangle 22">
            <a:extLst>
              <a:ext uri="{FF2B5EF4-FFF2-40B4-BE49-F238E27FC236}">
                <a16:creationId xmlns:a16="http://schemas.microsoft.com/office/drawing/2014/main" id="{41A7168B-03F8-4076-A046-FF4C0C4E2017}"/>
              </a:ext>
            </a:extLst>
          </p:cNvPr>
          <p:cNvSpPr/>
          <p:nvPr/>
        </p:nvSpPr>
        <p:spPr>
          <a:xfrm>
            <a:off x="1498938" y="5269468"/>
            <a:ext cx="2106992" cy="1097829"/>
          </a:xfrm>
          <a:prstGeom prst="roundRect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Pension and Medical Plans Price Increases  </a:t>
            </a:r>
          </a:p>
        </p:txBody>
      </p:sp>
      <p:sp>
        <p:nvSpPr>
          <p:cNvPr id="32" name="Rounded Rectangle 23">
            <a:extLst>
              <a:ext uri="{FF2B5EF4-FFF2-40B4-BE49-F238E27FC236}">
                <a16:creationId xmlns:a16="http://schemas.microsoft.com/office/drawing/2014/main" id="{5CDC43BF-EF2E-4036-8299-CBF55BA510C3}"/>
              </a:ext>
            </a:extLst>
          </p:cNvPr>
          <p:cNvSpPr/>
          <p:nvPr/>
        </p:nvSpPr>
        <p:spPr>
          <a:xfrm>
            <a:off x="3728701" y="4183626"/>
            <a:ext cx="2127875" cy="1052155"/>
          </a:xfrm>
          <a:prstGeom prst="roundRect">
            <a:avLst/>
          </a:prstGeom>
          <a:solidFill>
            <a:srgbClr val="D719B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Professional and Technical Services 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( Multi-year Contracts)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282D79-143C-4D0C-9118-DD513F063761}"/>
              </a:ext>
            </a:extLst>
          </p:cNvPr>
          <p:cNvCxnSpPr>
            <a:cxnSpLocks/>
          </p:cNvCxnSpPr>
          <p:nvPr/>
        </p:nvCxnSpPr>
        <p:spPr>
          <a:xfrm>
            <a:off x="8638080" y="2738199"/>
            <a:ext cx="0" cy="366423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892594B-B98A-4A13-A765-B86CC5A24B9B}"/>
              </a:ext>
            </a:extLst>
          </p:cNvPr>
          <p:cNvSpPr/>
          <p:nvPr/>
        </p:nvSpPr>
        <p:spPr>
          <a:xfrm>
            <a:off x="9105312" y="2781660"/>
            <a:ext cx="269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FY2023/24 Carryovers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78CED9-A6E8-49EF-B29F-D428E72E6E0F}"/>
              </a:ext>
            </a:extLst>
          </p:cNvPr>
          <p:cNvSpPr txBox="1"/>
          <p:nvPr/>
        </p:nvSpPr>
        <p:spPr>
          <a:xfrm>
            <a:off x="9389589" y="5512688"/>
            <a:ext cx="2032300" cy="338554"/>
          </a:xfrm>
          <a:prstGeom prst="rect">
            <a:avLst/>
          </a:prstGeom>
          <a:solidFill>
            <a:srgbClr val="92D050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Proposed Budget 2</a:t>
            </a:r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66528E59-255E-4A1A-985D-4625A1843900}"/>
              </a:ext>
            </a:extLst>
          </p:cNvPr>
          <p:cNvSpPr/>
          <p:nvPr/>
        </p:nvSpPr>
        <p:spPr>
          <a:xfrm>
            <a:off x="9086371" y="3665368"/>
            <a:ext cx="2567218" cy="1044648"/>
          </a:xfrm>
          <a:prstGeom prst="roundRect">
            <a:avLst/>
          </a:prstGeom>
          <a:solidFill>
            <a:srgbClr val="00B05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Library Improvements/+Other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$800K</a:t>
            </a:r>
          </a:p>
        </p:txBody>
      </p:sp>
      <p:sp>
        <p:nvSpPr>
          <p:cNvPr id="34" name="Rounded Rectangle 23">
            <a:extLst>
              <a:ext uri="{FF2B5EF4-FFF2-40B4-BE49-F238E27FC236}">
                <a16:creationId xmlns:a16="http://schemas.microsoft.com/office/drawing/2014/main" id="{5D48A296-63F7-4775-861A-924FFFCAB528}"/>
              </a:ext>
            </a:extLst>
          </p:cNvPr>
          <p:cNvSpPr/>
          <p:nvPr/>
        </p:nvSpPr>
        <p:spPr>
          <a:xfrm>
            <a:off x="3693022" y="5318914"/>
            <a:ext cx="2127875" cy="1052155"/>
          </a:xfrm>
          <a:prstGeom prst="roundRect">
            <a:avLst/>
          </a:prstGeom>
          <a:solidFill>
            <a:srgbClr val="D719B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New Vehicle Leases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+ 4 new 60 mo. leases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833A54E4-3D48-417D-8A60-46CB25F3AD84}"/>
              </a:ext>
            </a:extLst>
          </p:cNvPr>
          <p:cNvSpPr/>
          <p:nvPr/>
        </p:nvSpPr>
        <p:spPr>
          <a:xfrm>
            <a:off x="6096000" y="2980493"/>
            <a:ext cx="2127875" cy="10835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Facility Improvements (ADA, Parks)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58E292-64F4-4CEB-A43D-1A1D75C01D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0537" y="5959988"/>
            <a:ext cx="1900367" cy="5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40941-2415-4389-821F-267AAA73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73FC27-4E3C-4FD0-ABD5-50D1773EEE82}"/>
              </a:ext>
            </a:extLst>
          </p:cNvPr>
          <p:cNvSpPr/>
          <p:nvPr/>
        </p:nvSpPr>
        <p:spPr>
          <a:xfrm>
            <a:off x="152407" y="-708320"/>
            <a:ext cx="12192000" cy="74263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AE55F7-43FB-42C0-A8ED-750E541138A6}"/>
              </a:ext>
            </a:extLst>
          </p:cNvPr>
          <p:cNvSpPr/>
          <p:nvPr/>
        </p:nvSpPr>
        <p:spPr>
          <a:xfrm rot="19456664">
            <a:off x="-1438397" y="-1512937"/>
            <a:ext cx="8963181" cy="11025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BD313-C90B-4380-9923-2B6A3D938E71}"/>
              </a:ext>
            </a:extLst>
          </p:cNvPr>
          <p:cNvSpPr/>
          <p:nvPr/>
        </p:nvSpPr>
        <p:spPr>
          <a:xfrm rot="19456664">
            <a:off x="2864679" y="-1284413"/>
            <a:ext cx="499145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A19B54-BD55-44C6-8B10-ECA77B84B6D0}"/>
              </a:ext>
            </a:extLst>
          </p:cNvPr>
          <p:cNvSpPr/>
          <p:nvPr/>
        </p:nvSpPr>
        <p:spPr>
          <a:xfrm rot="19456664">
            <a:off x="4962912" y="-1345945"/>
            <a:ext cx="4915320" cy="4030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514962-3347-4BCA-B700-72FB6EAC673C}"/>
              </a:ext>
            </a:extLst>
          </p:cNvPr>
          <p:cNvSpPr/>
          <p:nvPr/>
        </p:nvSpPr>
        <p:spPr>
          <a:xfrm rot="19456664">
            <a:off x="-2121073" y="2341233"/>
            <a:ext cx="8246909" cy="488270"/>
          </a:xfrm>
          <a:prstGeom prst="roundRect">
            <a:avLst>
              <a:gd name="adj" fmla="val 1444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4F5FA4-0D72-444D-965D-3D854011FD8C}"/>
              </a:ext>
            </a:extLst>
          </p:cNvPr>
          <p:cNvSpPr/>
          <p:nvPr/>
        </p:nvSpPr>
        <p:spPr>
          <a:xfrm rot="19456664">
            <a:off x="-1578119" y="1550071"/>
            <a:ext cx="5193613" cy="11270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DAB0E-F036-4134-8FED-C593B12DE652}"/>
              </a:ext>
            </a:extLst>
          </p:cNvPr>
          <p:cNvCxnSpPr>
            <a:cxnSpLocks/>
          </p:cNvCxnSpPr>
          <p:nvPr/>
        </p:nvCxnSpPr>
        <p:spPr>
          <a:xfrm>
            <a:off x="18086" y="6577479"/>
            <a:ext cx="12155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810749-0200-4CDE-B7AD-6347C1A6F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50" y="212724"/>
            <a:ext cx="1061208" cy="1057593"/>
          </a:xfrm>
          <a:prstGeom prst="ellipse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1E5416-7ED8-46DA-BFF5-46D654E3B78F}"/>
              </a:ext>
            </a:extLst>
          </p:cNvPr>
          <p:cNvCxnSpPr>
            <a:cxnSpLocks/>
          </p:cNvCxnSpPr>
          <p:nvPr/>
        </p:nvCxnSpPr>
        <p:spPr>
          <a:xfrm flipH="1">
            <a:off x="4883558" y="1001115"/>
            <a:ext cx="596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389D86-FE02-4A5F-A0D6-B3131CEA853B}"/>
              </a:ext>
            </a:extLst>
          </p:cNvPr>
          <p:cNvSpPr txBox="1"/>
          <p:nvPr/>
        </p:nvSpPr>
        <p:spPr>
          <a:xfrm>
            <a:off x="4934134" y="380641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Poppins" panose="020B0604020202020204" charset="0"/>
              </a:rPr>
              <a:t>FY2024/25 General Fund             </a:t>
            </a:r>
            <a:endParaRPr lang="en-US" sz="4000" b="1" dirty="0">
              <a:solidFill>
                <a:srgbClr val="00B050"/>
              </a:solidFill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B3D834-18F6-4149-863C-B32B1659F76C}"/>
              </a:ext>
            </a:extLst>
          </p:cNvPr>
          <p:cNvSpPr txBox="1"/>
          <p:nvPr/>
        </p:nvSpPr>
        <p:spPr>
          <a:xfrm>
            <a:off x="4984710" y="952397"/>
            <a:ext cx="67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cs typeface="Poppins" panose="020B0604020202020204" charset="0"/>
              </a:rPr>
              <a:t>                             Expenses             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3D94D81-C251-4A03-AC8B-AEB251489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88614"/>
              </p:ext>
            </p:extLst>
          </p:nvPr>
        </p:nvGraphicFramePr>
        <p:xfrm>
          <a:off x="393534" y="1482277"/>
          <a:ext cx="5054600" cy="284226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17085692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67505976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563532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Department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2024/25 Proposed 2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 Total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55728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Administration</a:t>
                      </a:r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1,308,144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5.66%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198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Finance/Utility Billing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1,435,428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6.21%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9597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Community Development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1,039,245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4.54%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5888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Information Tech.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    819,756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3.55%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5467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Non- Departmental</a:t>
                      </a:r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1,933,088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8.37%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5313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Police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8,219,323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35.58%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6126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Fire</a:t>
                      </a:r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4,356,897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18.86%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4319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1,187,717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5.14%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897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Parks &amp; Rec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2,278,469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9.86%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5478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Library Services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      520,551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2.25%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9632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 Expenses 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          23,098,618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0501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904512-2520-44B1-BDCB-7CD19BB3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38" y="1947222"/>
            <a:ext cx="6239544" cy="43995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28D78D-972F-4DBB-ABCD-6CD02920616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47677" y="5928147"/>
            <a:ext cx="1900367" cy="5087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1199A1-1D70-4826-BB74-C7A2E4A62ED4}"/>
              </a:ext>
            </a:extLst>
          </p:cNvPr>
          <p:cNvSpPr txBox="1"/>
          <p:nvPr/>
        </p:nvSpPr>
        <p:spPr>
          <a:xfrm>
            <a:off x="438334" y="4383900"/>
            <a:ext cx="4303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Salaries &amp; Benefits  …………………………………………………+ $   219,609</a:t>
            </a:r>
          </a:p>
          <a:p>
            <a:r>
              <a:rPr lang="en-US" sz="1200" dirty="0">
                <a:solidFill>
                  <a:srgbClr val="002060"/>
                </a:solidFill>
              </a:rPr>
              <a:t>Temporary Salaries ……………………………………………….. + $     47,680</a:t>
            </a:r>
          </a:p>
          <a:p>
            <a:r>
              <a:rPr lang="en-US" sz="1200" dirty="0">
                <a:solidFill>
                  <a:srgbClr val="002060"/>
                </a:solidFill>
              </a:rPr>
              <a:t>Travel &amp; Training …………………………………………………… + $       2,500</a:t>
            </a:r>
          </a:p>
          <a:p>
            <a:r>
              <a:rPr lang="en-US" sz="1200" dirty="0">
                <a:solidFill>
                  <a:srgbClr val="002060"/>
                </a:solidFill>
              </a:rPr>
              <a:t>Technical Services …………………………………………………. + $     16,356</a:t>
            </a:r>
          </a:p>
          <a:p>
            <a:r>
              <a:rPr lang="en-US" sz="1200" dirty="0">
                <a:solidFill>
                  <a:srgbClr val="002060"/>
                </a:solidFill>
              </a:rPr>
              <a:t>Professional Services………………………………………………+  $   112,288</a:t>
            </a:r>
          </a:p>
          <a:p>
            <a:r>
              <a:rPr lang="en-US" sz="1200" dirty="0">
                <a:solidFill>
                  <a:srgbClr val="002060"/>
                </a:solidFill>
              </a:rPr>
              <a:t>Software &amp; Subscriptions………………….…..………………. + $     24,475</a:t>
            </a:r>
          </a:p>
          <a:p>
            <a:r>
              <a:rPr lang="en-US" sz="1200" dirty="0">
                <a:solidFill>
                  <a:srgbClr val="002060"/>
                </a:solidFill>
              </a:rPr>
              <a:t>Other Operating Supplies- Events…………………………… +$     15,000</a:t>
            </a:r>
          </a:p>
          <a:p>
            <a:r>
              <a:rPr lang="en-US" sz="1200" dirty="0">
                <a:solidFill>
                  <a:srgbClr val="002060"/>
                </a:solidFill>
              </a:rPr>
              <a:t>Postage …………………………………………………………………..+$       4,000</a:t>
            </a:r>
          </a:p>
          <a:p>
            <a:r>
              <a:rPr lang="en-US" sz="1200" dirty="0">
                <a:solidFill>
                  <a:srgbClr val="002060"/>
                </a:solidFill>
              </a:rPr>
              <a:t>New Vehicle Leases………………………………………………….+$    29,162</a:t>
            </a:r>
          </a:p>
          <a:p>
            <a:r>
              <a:rPr lang="en-US" sz="1200" dirty="0">
                <a:solidFill>
                  <a:srgbClr val="002060"/>
                </a:solidFill>
              </a:rPr>
              <a:t>Furniture &amp; Equipment ………………….………………………..+$    37,000</a:t>
            </a:r>
          </a:p>
          <a:p>
            <a:r>
              <a:rPr lang="en-US" sz="1200" dirty="0">
                <a:solidFill>
                  <a:srgbClr val="002060"/>
                </a:solidFill>
              </a:rPr>
              <a:t>Parks &amp; Rec CIP………………………………………………………..+$  198,000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710EB5-B952-4EC1-B3A9-83A2FB38C59B}"/>
              </a:ext>
            </a:extLst>
          </p:cNvPr>
          <p:cNvSpPr txBox="1"/>
          <p:nvPr/>
        </p:nvSpPr>
        <p:spPr>
          <a:xfrm>
            <a:off x="438334" y="6503565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NET FISCAL IMPACT                   $706,070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E00C8-5327-4F62-98CA-6E57D3300177}"/>
              </a:ext>
            </a:extLst>
          </p:cNvPr>
          <p:cNvCxnSpPr>
            <a:cxnSpLocks/>
          </p:cNvCxnSpPr>
          <p:nvPr/>
        </p:nvCxnSpPr>
        <p:spPr>
          <a:xfrm>
            <a:off x="449910" y="6560580"/>
            <a:ext cx="4224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7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1455</Words>
  <Application>Microsoft Office PowerPoint</Application>
  <PresentationFormat>Widescreen</PresentationFormat>
  <Paragraphs>431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Nourd</vt:lpstr>
      <vt:lpstr>Nourd Medium</vt:lpstr>
      <vt:lpstr>Poppins</vt:lpstr>
      <vt:lpstr>Sugo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Luna</dc:creator>
  <cp:lastModifiedBy>Zayda Solis</cp:lastModifiedBy>
  <cp:revision>188</cp:revision>
  <cp:lastPrinted>2024-06-05T00:30:03Z</cp:lastPrinted>
  <dcterms:created xsi:type="dcterms:W3CDTF">2024-03-18T04:46:17Z</dcterms:created>
  <dcterms:modified xsi:type="dcterms:W3CDTF">2024-06-05T16:12:10Z</dcterms:modified>
</cp:coreProperties>
</file>